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74" r:id="rId3"/>
    <p:sldId id="275" r:id="rId4"/>
    <p:sldId id="263" r:id="rId5"/>
    <p:sldId id="260" r:id="rId6"/>
    <p:sldId id="278" r:id="rId7"/>
    <p:sldId id="276" r:id="rId8"/>
    <p:sldId id="258" r:id="rId9"/>
    <p:sldId id="257" r:id="rId10"/>
    <p:sldId id="271" r:id="rId11"/>
    <p:sldId id="295" r:id="rId12"/>
    <p:sldId id="296" r:id="rId13"/>
    <p:sldId id="297" r:id="rId14"/>
    <p:sldId id="298" r:id="rId15"/>
    <p:sldId id="277" r:id="rId16"/>
    <p:sldId id="264" r:id="rId17"/>
    <p:sldId id="279" r:id="rId18"/>
    <p:sldId id="281" r:id="rId19"/>
    <p:sldId id="280" r:id="rId20"/>
    <p:sldId id="282" r:id="rId21"/>
    <p:sldId id="286" r:id="rId22"/>
    <p:sldId id="287" r:id="rId23"/>
    <p:sldId id="283" r:id="rId24"/>
    <p:sldId id="284" r:id="rId25"/>
    <p:sldId id="285" r:id="rId26"/>
    <p:sldId id="288" r:id="rId27"/>
    <p:sldId id="289" r:id="rId28"/>
    <p:sldId id="290" r:id="rId29"/>
    <p:sldId id="291" r:id="rId30"/>
    <p:sldId id="292" r:id="rId31"/>
    <p:sldId id="293" r:id="rId32"/>
    <p:sldId id="299" r:id="rId33"/>
    <p:sldId id="294" r:id="rId34"/>
    <p:sldId id="318" r:id="rId35"/>
    <p:sldId id="319" r:id="rId36"/>
    <p:sldId id="320" r:id="rId37"/>
    <p:sldId id="321" r:id="rId38"/>
    <p:sldId id="335" r:id="rId39"/>
    <p:sldId id="322" r:id="rId40"/>
    <p:sldId id="323" r:id="rId41"/>
    <p:sldId id="324" r:id="rId42"/>
    <p:sldId id="325" r:id="rId43"/>
    <p:sldId id="326" r:id="rId44"/>
    <p:sldId id="327" r:id="rId45"/>
    <p:sldId id="328" r:id="rId46"/>
    <p:sldId id="336" r:id="rId47"/>
    <p:sldId id="333" r:id="rId48"/>
    <p:sldId id="334" r:id="rId49"/>
    <p:sldId id="332" r:id="rId50"/>
    <p:sldId id="331" r:id="rId51"/>
    <p:sldId id="329" r:id="rId52"/>
    <p:sldId id="273" r:id="rId53"/>
    <p:sldId id="272" r:id="rId54"/>
    <p:sldId id="330" r:id="rId55"/>
    <p:sldId id="269" r:id="rId5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D1D3D4"/>
    <a:srgbClr val="939598"/>
    <a:srgbClr val="8ED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5E7C3-F973-4514-92F7-7088F7D4DEB5}" type="datetimeFigureOut">
              <a:rPr lang="cs-CZ" smtClean="0"/>
              <a:t>27.9.2016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D6E69-C427-4E4C-9973-D5A3F692C20E}" type="slidenum">
              <a:rPr lang="cs-CZ" smtClean="0"/>
              <a:t>‹#›</a:t>
            </a:fld>
            <a:endParaRPr lang="cs-CZ"/>
          </a:p>
        </p:txBody>
      </p:sp>
    </p:spTree>
    <p:extLst>
      <p:ext uri="{BB962C8B-B14F-4D97-AF65-F5344CB8AC3E}">
        <p14:creationId xmlns:p14="http://schemas.microsoft.com/office/powerpoint/2010/main" val="45285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8D6E69-C427-4E4C-9973-D5A3F692C20E}" type="slidenum">
              <a:rPr lang="cs-CZ" smtClean="0"/>
              <a:t>1</a:t>
            </a:fld>
            <a:endParaRPr lang="cs-CZ"/>
          </a:p>
        </p:txBody>
      </p:sp>
    </p:spTree>
    <p:extLst>
      <p:ext uri="{BB962C8B-B14F-4D97-AF65-F5344CB8AC3E}">
        <p14:creationId xmlns:p14="http://schemas.microsoft.com/office/powerpoint/2010/main" val="43021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DC3BC1E-DF02-4BA0-BEC0-8DBB3B239963}" type="datetimeFigureOut">
              <a:rPr lang="cs-CZ" smtClean="0"/>
              <a:t>27.9.2016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spTree>
    <p:extLst>
      <p:ext uri="{BB962C8B-B14F-4D97-AF65-F5344CB8AC3E}">
        <p14:creationId xmlns:p14="http://schemas.microsoft.com/office/powerpoint/2010/main" val="124973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C3BC1E-DF02-4BA0-BEC0-8DBB3B239963}" type="datetimeFigureOut">
              <a:rPr lang="cs-CZ" smtClean="0"/>
              <a:t>27.9.2016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36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C3BC1E-DF02-4BA0-BEC0-8DBB3B239963}" type="datetimeFigureOut">
              <a:rPr lang="cs-CZ" smtClean="0"/>
              <a:t>27.9.2016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92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C3BC1E-DF02-4BA0-BEC0-8DBB3B239963}" type="datetimeFigureOut">
              <a:rPr lang="cs-CZ" smtClean="0"/>
              <a:t>27.9.2016</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85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DC3BC1E-DF02-4BA0-BEC0-8DBB3B239963}" type="datetimeFigureOut">
              <a:rPr lang="cs-CZ" smtClean="0"/>
              <a:t>27.9.2016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69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DC3BC1E-DF02-4BA0-BEC0-8DBB3B239963}" type="datetimeFigureOut">
              <a:rPr lang="cs-CZ" smtClean="0"/>
              <a:t>27.9.2016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48CB5F-282D-4A28-8A0D-921739464129}" type="slidenum">
              <a:rPr lang="cs-CZ" smtClean="0"/>
              <a:t>‹#›</a:t>
            </a:fld>
            <a:endParaRPr lang="cs-CZ"/>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37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DC3BC1E-DF02-4BA0-BEC0-8DBB3B239963}" type="datetimeFigureOut">
              <a:rPr lang="cs-CZ" smtClean="0"/>
              <a:t>27.9.2016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A48CB5F-282D-4A28-8A0D-921739464129}" type="slidenum">
              <a:rPr lang="cs-CZ" smtClean="0"/>
              <a:t>‹#›</a:t>
            </a:fld>
            <a:endParaRPr lang="cs-CZ"/>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12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DC3BC1E-DF02-4BA0-BEC0-8DBB3B239963}" type="datetimeFigureOut">
              <a:rPr lang="cs-CZ" smtClean="0"/>
              <a:t>27.9.2016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A48CB5F-282D-4A28-8A0D-921739464129}" type="slidenum">
              <a:rPr lang="cs-CZ" smtClean="0"/>
              <a:t>‹#›</a:t>
            </a:fld>
            <a:endParaRPr lang="cs-CZ"/>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07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DC3BC1E-DF02-4BA0-BEC0-8DBB3B239963}" type="datetimeFigureOut">
              <a:rPr lang="cs-CZ" smtClean="0"/>
              <a:t>27.9.2016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A48CB5F-282D-4A28-8A0D-921739464129}" type="slidenum">
              <a:rPr lang="cs-CZ" smtClean="0"/>
              <a:t>‹#›</a:t>
            </a:fld>
            <a:endParaRPr lang="cs-CZ"/>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65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DC3BC1E-DF02-4BA0-BEC0-8DBB3B239963}" type="datetimeFigureOut">
              <a:rPr lang="cs-CZ" smtClean="0"/>
              <a:t>27.9.2016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48CB5F-282D-4A28-8A0D-921739464129}" type="slidenum">
              <a:rPr lang="cs-CZ" smtClean="0"/>
              <a:t>‹#›</a:t>
            </a:fld>
            <a:endParaRPr lang="cs-CZ"/>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30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DC3BC1E-DF02-4BA0-BEC0-8DBB3B239963}" type="datetimeFigureOut">
              <a:rPr lang="cs-CZ" smtClean="0"/>
              <a:t>27.9.2016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48CB5F-282D-4A28-8A0D-921739464129}" type="slidenum">
              <a:rPr lang="cs-CZ" smtClean="0"/>
              <a:t>‹#›</a:t>
            </a:fld>
            <a:endParaRPr lang="cs-CZ"/>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82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3BC1E-DF02-4BA0-BEC0-8DBB3B239963}" type="datetimeFigureOut">
              <a:rPr lang="cs-CZ" smtClean="0"/>
              <a:t>27.9.2016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8CB5F-282D-4A28-8A0D-921739464129}" type="slidenum">
              <a:rPr lang="cs-CZ" smtClean="0"/>
              <a:t>‹#›</a:t>
            </a:fld>
            <a:endParaRPr lang="cs-CZ"/>
          </a:p>
        </p:txBody>
      </p:sp>
    </p:spTree>
    <p:extLst>
      <p:ext uri="{BB962C8B-B14F-4D97-AF65-F5344CB8AC3E}">
        <p14:creationId xmlns:p14="http://schemas.microsoft.com/office/powerpoint/2010/main" val="380426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rsk-sk.cz/" TargetMode="External"/><Relationship Id="rId2" Type="http://schemas.openxmlformats.org/officeDocument/2006/relationships/hyperlink" Target="http://www.iprpraha.cz/iti" TargetMode="External"/><Relationship Id="rId1" Type="http://schemas.openxmlformats.org/officeDocument/2006/relationships/slideLayout" Target="../slideLayouts/slideLayout2.xml"/><Relationship Id="rId4" Type="http://schemas.openxmlformats.org/officeDocument/2006/relationships/hyperlink" Target="http://www.kap-stredocesky.cz/"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kleinwachterova@ipr.praha.eu" TargetMode="External"/><Relationship Id="rId2" Type="http://schemas.openxmlformats.org/officeDocument/2006/relationships/hyperlink" Target="mailto:kriegichova@ipr.praha.eu" TargetMode="External"/><Relationship Id="rId1" Type="http://schemas.openxmlformats.org/officeDocument/2006/relationships/slideLayout" Target="../slideLayouts/slideLayout2.xml"/><Relationship Id="rId4" Type="http://schemas.openxmlformats.org/officeDocument/2006/relationships/hyperlink" Target="mailto:alexandra.simcikova@mepco.cz"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riegischova\Desktop\2016_01_19_mapa_titul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5080001" cy="5440363"/>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679595" y="980728"/>
            <a:ext cx="7772400" cy="3528392"/>
          </a:xfrm>
        </p:spPr>
        <p:txBody>
          <a:bodyPr>
            <a:normAutofit fontScale="90000"/>
          </a:bodyPr>
          <a:lstStyle/>
          <a:p>
            <a:pPr algn="l"/>
            <a:r>
              <a:rPr lang="cs-CZ" dirty="0" smtClean="0">
                <a:solidFill>
                  <a:schemeClr val="tx1">
                    <a:lumMod val="65000"/>
                    <a:lumOff val="35000"/>
                  </a:schemeClr>
                </a:solidFill>
              </a:rPr>
              <a:t/>
            </a:r>
            <a:br>
              <a:rPr lang="cs-CZ" dirty="0" smtClean="0">
                <a:solidFill>
                  <a:schemeClr val="tx1">
                    <a:lumMod val="65000"/>
                    <a:lumOff val="35000"/>
                  </a:schemeClr>
                </a:solidFill>
              </a:rPr>
            </a:br>
            <a:r>
              <a:rPr lang="cs-CZ" dirty="0" smtClean="0">
                <a:solidFill>
                  <a:schemeClr val="tx1">
                    <a:lumMod val="65000"/>
                    <a:lumOff val="35000"/>
                  </a:schemeClr>
                </a:solidFill>
              </a:rPr>
              <a:t/>
            </a:r>
            <a:br>
              <a:rPr lang="cs-CZ" dirty="0" smtClean="0">
                <a:solidFill>
                  <a:schemeClr val="tx1">
                    <a:lumMod val="65000"/>
                    <a:lumOff val="35000"/>
                  </a:schemeClr>
                </a:solidFill>
              </a:rPr>
            </a:br>
            <a:r>
              <a:rPr lang="cs-CZ" sz="6000" u="sng" dirty="0" smtClean="0"/>
              <a:t>Seminář ITI PMO </a:t>
            </a:r>
            <a:br>
              <a:rPr lang="cs-CZ" sz="6000" u="sng" dirty="0" smtClean="0"/>
            </a:br>
            <a:r>
              <a:rPr lang="cs-CZ" sz="6000" u="sng" dirty="0" smtClean="0"/>
              <a:t>pro MŠ a ZŠ</a:t>
            </a:r>
            <a:r>
              <a:rPr lang="cs-CZ" sz="5300" u="sng" dirty="0" smtClean="0">
                <a:solidFill>
                  <a:schemeClr val="tx1">
                    <a:lumMod val="65000"/>
                    <a:lumOff val="35000"/>
                  </a:schemeClr>
                </a:solidFill>
              </a:rPr>
              <a:t/>
            </a:r>
            <a:br>
              <a:rPr lang="cs-CZ" sz="5300" u="sng" dirty="0" smtClean="0">
                <a:solidFill>
                  <a:schemeClr val="tx1">
                    <a:lumMod val="65000"/>
                    <a:lumOff val="35000"/>
                  </a:schemeClr>
                </a:solidFill>
              </a:rPr>
            </a:br>
            <a:r>
              <a:rPr lang="cs-CZ" u="sng" dirty="0">
                <a:solidFill>
                  <a:schemeClr val="tx1">
                    <a:lumMod val="65000"/>
                    <a:lumOff val="35000"/>
                  </a:schemeClr>
                </a:solidFill>
              </a:rPr>
              <a:t/>
            </a:r>
            <a:br>
              <a:rPr lang="cs-CZ" u="sng" dirty="0">
                <a:solidFill>
                  <a:schemeClr val="tx1">
                    <a:lumMod val="65000"/>
                    <a:lumOff val="35000"/>
                  </a:schemeClr>
                </a:solidFill>
              </a:rPr>
            </a:br>
            <a:endParaRPr lang="cs-CZ" sz="3100" i="1" dirty="0"/>
          </a:p>
        </p:txBody>
      </p:sp>
      <p:sp>
        <p:nvSpPr>
          <p:cNvPr id="3" name="Podnadpis 2"/>
          <p:cNvSpPr>
            <a:spLocks noGrp="1"/>
          </p:cNvSpPr>
          <p:nvPr>
            <p:ph type="subTitle" idx="1"/>
          </p:nvPr>
        </p:nvSpPr>
        <p:spPr>
          <a:xfrm>
            <a:off x="2339752" y="4452466"/>
            <a:ext cx="6400800" cy="2144885"/>
          </a:xfrm>
        </p:spPr>
        <p:txBody>
          <a:bodyPr>
            <a:normAutofit fontScale="55000" lnSpcReduction="20000"/>
          </a:bodyPr>
          <a:lstStyle/>
          <a:p>
            <a:pPr algn="r"/>
            <a:endParaRPr lang="cs-CZ" sz="2000" dirty="0" smtClean="0">
              <a:solidFill>
                <a:schemeClr val="tx1"/>
              </a:solidFill>
            </a:endParaRPr>
          </a:p>
          <a:p>
            <a:pPr algn="r"/>
            <a:r>
              <a:rPr lang="cs-CZ" sz="4400" dirty="0" smtClean="0">
                <a:solidFill>
                  <a:schemeClr val="tx1"/>
                </a:solidFill>
              </a:rPr>
              <a:t>Středočeský kraj</a:t>
            </a:r>
          </a:p>
          <a:p>
            <a:pPr algn="r"/>
            <a:r>
              <a:rPr lang="cs-CZ" sz="4400" dirty="0" smtClean="0">
                <a:solidFill>
                  <a:schemeClr val="tx1"/>
                </a:solidFill>
              </a:rPr>
              <a:t>Institut plánování a rozvoje </a:t>
            </a:r>
            <a:br>
              <a:rPr lang="cs-CZ" sz="4400" dirty="0" smtClean="0">
                <a:solidFill>
                  <a:schemeClr val="tx1"/>
                </a:solidFill>
              </a:rPr>
            </a:br>
            <a:r>
              <a:rPr lang="cs-CZ" sz="4400" dirty="0" smtClean="0">
                <a:solidFill>
                  <a:schemeClr val="tx1"/>
                </a:solidFill>
              </a:rPr>
              <a:t>hl. m. Prahy</a:t>
            </a:r>
          </a:p>
          <a:p>
            <a:pPr algn="r"/>
            <a:endParaRPr lang="cs-CZ" sz="4400" dirty="0">
              <a:solidFill>
                <a:schemeClr val="tx1"/>
              </a:solidFill>
            </a:endParaRPr>
          </a:p>
          <a:p>
            <a:pPr algn="r"/>
            <a:r>
              <a:rPr lang="cs-CZ" sz="4400" dirty="0" smtClean="0">
                <a:solidFill>
                  <a:schemeClr val="tx1"/>
                </a:solidFill>
              </a:rPr>
              <a:t>13. června 2016</a:t>
            </a:r>
            <a:endParaRPr lang="cs-CZ" sz="4400" dirty="0">
              <a:solidFill>
                <a:schemeClr val="tx1"/>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65956"/>
            <a:ext cx="1787705" cy="64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93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riegischova\Desktop\2015_11_28_tab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65" y="260648"/>
            <a:ext cx="885789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smtClean="0"/>
              <a:t>Harmonogram výzev ŘO IROP pro ITI</a:t>
            </a:r>
            <a:endParaRPr lang="cs-CZ" dirty="0"/>
          </a:p>
        </p:txBody>
      </p:sp>
      <p:sp>
        <p:nvSpPr>
          <p:cNvPr id="3" name="Zástupný symbol pro obsah 2"/>
          <p:cNvSpPr>
            <a:spLocks noGrp="1"/>
          </p:cNvSpPr>
          <p:nvPr>
            <p:ph idx="1"/>
          </p:nvPr>
        </p:nvSpPr>
        <p:spPr/>
        <p:txBody>
          <a:bodyPr>
            <a:normAutofit/>
          </a:bodyPr>
          <a:lstStyle/>
          <a:p>
            <a:pPr>
              <a:lnSpc>
                <a:spcPct val="150000"/>
              </a:lnSpc>
              <a:buFont typeface="Wingdings" panose="05000000000000000000" pitchFamily="2" charset="2"/>
              <a:buChar char="Ø"/>
            </a:pPr>
            <a:r>
              <a:rPr lang="cs-CZ" sz="2200" b="1" dirty="0">
                <a:solidFill>
                  <a:prstClr val="black"/>
                </a:solidFill>
              </a:rPr>
              <a:t>Infrastruktura pro předškolní vzdělávání (</a:t>
            </a:r>
            <a:r>
              <a:rPr lang="cs-CZ" sz="2200" b="1" dirty="0" smtClean="0">
                <a:solidFill>
                  <a:prstClr val="black"/>
                </a:solidFill>
              </a:rPr>
              <a:t>ITI)</a:t>
            </a:r>
            <a:endParaRPr lang="cs-CZ" sz="2200" dirty="0">
              <a:solidFill>
                <a:prstClr val="black"/>
              </a:solidFill>
            </a:endParaRPr>
          </a:p>
          <a:p>
            <a:pPr lvl="1">
              <a:lnSpc>
                <a:spcPct val="150000"/>
              </a:lnSpc>
              <a:buFont typeface="Wingdings" panose="05000000000000000000" pitchFamily="2" charset="2"/>
              <a:buChar char="Ø"/>
            </a:pPr>
            <a:r>
              <a:rPr lang="cs-CZ" sz="2200" dirty="0"/>
              <a:t>plán vyhlášení na červen 2016</a:t>
            </a:r>
          </a:p>
          <a:p>
            <a:pPr lvl="1">
              <a:lnSpc>
                <a:spcPct val="150000"/>
              </a:lnSpc>
              <a:buFont typeface="Wingdings" panose="05000000000000000000" pitchFamily="2" charset="2"/>
              <a:buChar char="Ø"/>
            </a:pPr>
            <a:r>
              <a:rPr lang="cs-CZ" sz="2200" dirty="0">
                <a:solidFill>
                  <a:prstClr val="black"/>
                </a:solidFill>
              </a:rPr>
              <a:t>Celková alokace 1,05 mld. </a:t>
            </a:r>
            <a:r>
              <a:rPr lang="cs-CZ" sz="2200" dirty="0" smtClean="0">
                <a:solidFill>
                  <a:prstClr val="black"/>
                </a:solidFill>
              </a:rPr>
              <a:t>Kč</a:t>
            </a:r>
            <a:endParaRPr lang="cs-CZ" sz="2200" dirty="0">
              <a:solidFill>
                <a:prstClr val="black"/>
              </a:solidFill>
            </a:endParaRPr>
          </a:p>
          <a:p>
            <a:pPr>
              <a:lnSpc>
                <a:spcPct val="150000"/>
              </a:lnSpc>
              <a:buFont typeface="Wingdings" panose="05000000000000000000" pitchFamily="2" charset="2"/>
              <a:buChar char="Ø"/>
            </a:pPr>
            <a:r>
              <a:rPr lang="cs-CZ" sz="2200" b="1" dirty="0">
                <a:solidFill>
                  <a:prstClr val="black"/>
                </a:solidFill>
              </a:rPr>
              <a:t>Regionální vzdělávání (</a:t>
            </a:r>
            <a:r>
              <a:rPr lang="cs-CZ" sz="2200" b="1" dirty="0" smtClean="0">
                <a:solidFill>
                  <a:prstClr val="black"/>
                </a:solidFill>
              </a:rPr>
              <a:t>ITI)</a:t>
            </a:r>
            <a:endParaRPr lang="cs-CZ" sz="2200" b="1" dirty="0">
              <a:solidFill>
                <a:prstClr val="black"/>
              </a:solidFill>
            </a:endParaRPr>
          </a:p>
          <a:p>
            <a:pPr lvl="1">
              <a:lnSpc>
                <a:spcPct val="150000"/>
              </a:lnSpc>
              <a:buFont typeface="Wingdings" panose="05000000000000000000" pitchFamily="2" charset="2"/>
              <a:buChar char="Ø"/>
            </a:pPr>
            <a:r>
              <a:rPr lang="cs-CZ" sz="2200" dirty="0"/>
              <a:t>plán vyhlášení na listopad 2016</a:t>
            </a:r>
          </a:p>
          <a:p>
            <a:pPr lvl="1">
              <a:lnSpc>
                <a:spcPct val="150000"/>
              </a:lnSpc>
              <a:buFont typeface="Wingdings" panose="05000000000000000000" pitchFamily="2" charset="2"/>
              <a:buChar char="Ø"/>
            </a:pPr>
            <a:r>
              <a:rPr lang="cs-CZ" sz="2200" dirty="0">
                <a:solidFill>
                  <a:prstClr val="black"/>
                </a:solidFill>
              </a:rPr>
              <a:t>Celková alokace 3,15 mld. </a:t>
            </a:r>
            <a:r>
              <a:rPr lang="cs-CZ" sz="2200" dirty="0" smtClean="0">
                <a:solidFill>
                  <a:prstClr val="black"/>
                </a:solidFill>
              </a:rPr>
              <a:t>Kč</a:t>
            </a:r>
          </a:p>
          <a:p>
            <a:pPr lvl="1">
              <a:lnSpc>
                <a:spcPct val="150000"/>
              </a:lnSpc>
              <a:buFont typeface="Wingdings" panose="05000000000000000000" pitchFamily="2" charset="2"/>
              <a:buChar char="Ø"/>
            </a:pPr>
            <a:r>
              <a:rPr lang="cs-CZ" sz="2200" dirty="0" smtClean="0">
                <a:solidFill>
                  <a:prstClr val="black"/>
                </a:solidFill>
              </a:rPr>
              <a:t>ZŠ + SŠ včetně ORP se SVL a bez SVL</a:t>
            </a:r>
            <a:endParaRPr lang="cs-CZ" sz="2200" dirty="0">
              <a:solidFill>
                <a:prstClr val="black"/>
              </a:solidFill>
            </a:endParaRPr>
          </a:p>
        </p:txBody>
      </p:sp>
    </p:spTree>
    <p:extLst>
      <p:ext uri="{BB962C8B-B14F-4D97-AF65-F5344CB8AC3E}">
        <p14:creationId xmlns:p14="http://schemas.microsoft.com/office/powerpoint/2010/main" val="363524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976664"/>
          </a:xfrm>
        </p:spPr>
        <p:txBody>
          <a:bodyPr>
            <a:normAutofit fontScale="85000" lnSpcReduction="20000"/>
          </a:bodyPr>
          <a:lstStyle/>
          <a:p>
            <a:pPr>
              <a:buFont typeface="Wingdings" panose="05000000000000000000" pitchFamily="2" charset="2"/>
              <a:buChar char="Ø"/>
            </a:pPr>
            <a:r>
              <a:rPr lang="cs-CZ" altLang="cs-CZ" dirty="0">
                <a:ea typeface="ＭＳ Ｐゴシック" pitchFamily="34" charset="-128"/>
              </a:rPr>
              <a:t>Výzvy IROP pro ITI zatím nejsou vyhlášeny</a:t>
            </a:r>
          </a:p>
          <a:p>
            <a:pPr>
              <a:buFont typeface="Wingdings" panose="05000000000000000000" pitchFamily="2" charset="2"/>
              <a:buChar char="Ø"/>
            </a:pPr>
            <a:r>
              <a:rPr lang="cs-CZ" altLang="cs-CZ" dirty="0">
                <a:ea typeface="ＭＳ Ｐゴシック" pitchFamily="34" charset="-128"/>
              </a:rPr>
              <a:t>Následující informace vycházejí z vyhlášených nebo již ukončených výzev pro individuální projekty a pravidel pro žadatele</a:t>
            </a:r>
          </a:p>
          <a:p>
            <a:pPr>
              <a:buFont typeface="Wingdings" panose="05000000000000000000" pitchFamily="2" charset="2"/>
              <a:buChar char="Ø"/>
            </a:pPr>
            <a:r>
              <a:rPr lang="cs-CZ" altLang="cs-CZ" dirty="0">
                <a:ea typeface="ＭＳ Ｐゴシック" pitchFamily="34" charset="-128"/>
              </a:rPr>
              <a:t>Předpokládá se, že podmínky ze strany ŘO na projekty realizované v rámci ITI budou obdobné </a:t>
            </a:r>
          </a:p>
          <a:p>
            <a:pPr marL="514350" indent="-514350"/>
            <a:endParaRPr lang="cs-CZ" altLang="cs-CZ" dirty="0" smtClean="0">
              <a:ea typeface="ＭＳ Ｐゴシック" pitchFamily="34" charset="-128"/>
            </a:endParaRPr>
          </a:p>
          <a:p>
            <a:pPr marL="400050" lvl="1" indent="0">
              <a:spcAft>
                <a:spcPts val="600"/>
              </a:spcAft>
              <a:buFont typeface="Arial"/>
              <a:buNone/>
              <a:defRPr/>
            </a:pPr>
            <a:r>
              <a:rPr lang="cs-CZ" sz="2400" b="1" dirty="0">
                <a:cs typeface="Arial" charset="0"/>
              </a:rPr>
              <a:t>Obecná </a:t>
            </a:r>
            <a:r>
              <a:rPr lang="cs-CZ" sz="2400" b="1" dirty="0" smtClean="0">
                <a:cs typeface="Arial" charset="0"/>
              </a:rPr>
              <a:t>pravidla pro žadatele a příjemce</a:t>
            </a:r>
            <a:endParaRPr lang="cs-CZ" sz="2400" b="1" dirty="0">
              <a:cs typeface="Arial" charset="0"/>
            </a:endParaRPr>
          </a:p>
          <a:p>
            <a:pPr marL="400050" lvl="1" indent="0">
              <a:spcAft>
                <a:spcPts val="600"/>
              </a:spcAft>
              <a:buFont typeface="Arial"/>
              <a:buNone/>
              <a:defRPr/>
            </a:pPr>
            <a:r>
              <a:rPr lang="cs-CZ" sz="2400" i="1" dirty="0">
                <a:cs typeface="Arial" charset="0"/>
              </a:rPr>
              <a:t>(závazná pro všechny specifické cíle a výzvy)</a:t>
            </a:r>
            <a:endParaRPr lang="cs-CZ" sz="2400" i="1" u="sng" dirty="0">
              <a:cs typeface="Arial" charset="0"/>
            </a:endParaRPr>
          </a:p>
          <a:p>
            <a:pPr marL="457200" lvl="1" indent="0">
              <a:buFont typeface="Arial"/>
              <a:buNone/>
              <a:defRPr/>
            </a:pPr>
            <a:r>
              <a:rPr lang="cs-CZ" sz="2400" dirty="0">
                <a:hlinkClick r:id="rId2"/>
              </a:rPr>
              <a:t>www.dotaceEU.cz/IROP</a:t>
            </a:r>
            <a:endParaRPr lang="cs-CZ" sz="2400" dirty="0"/>
          </a:p>
          <a:p>
            <a:pPr marL="457200" lvl="1" indent="0">
              <a:buFont typeface="Arial"/>
              <a:buNone/>
              <a:defRPr/>
            </a:pPr>
            <a:endParaRPr lang="cs-CZ" sz="2400" dirty="0"/>
          </a:p>
          <a:p>
            <a:pPr marL="400050" lvl="1" indent="0">
              <a:spcAft>
                <a:spcPts val="600"/>
              </a:spcAft>
              <a:buFont typeface="Arial"/>
              <a:buNone/>
              <a:defRPr/>
            </a:pPr>
            <a:r>
              <a:rPr lang="cs-CZ" sz="2400" b="1" dirty="0">
                <a:cs typeface="Arial" charset="0"/>
              </a:rPr>
              <a:t>Specifická </a:t>
            </a:r>
            <a:r>
              <a:rPr lang="cs-CZ" sz="2400" b="1" dirty="0" smtClean="0">
                <a:cs typeface="Arial" charset="0"/>
              </a:rPr>
              <a:t>pravidla pro žadatele a příjemce</a:t>
            </a:r>
            <a:endParaRPr lang="cs-CZ" sz="2400" b="1" dirty="0">
              <a:cs typeface="Arial" charset="0"/>
            </a:endParaRPr>
          </a:p>
          <a:p>
            <a:pPr marL="400050" lvl="1" indent="0">
              <a:spcAft>
                <a:spcPts val="600"/>
              </a:spcAft>
              <a:buFont typeface="Arial"/>
              <a:buNone/>
              <a:defRPr/>
            </a:pPr>
            <a:r>
              <a:rPr lang="cs-CZ" sz="2400" i="1" dirty="0">
                <a:cs typeface="Arial" charset="0"/>
              </a:rPr>
              <a:t>(pro každou výzvu samostatný dokument)</a:t>
            </a:r>
            <a:r>
              <a:rPr lang="cs-CZ" sz="2400" i="1" u="sng" dirty="0">
                <a:cs typeface="Arial" charset="0"/>
              </a:rPr>
              <a:t> </a:t>
            </a:r>
          </a:p>
          <a:p>
            <a:pPr marL="400050" lvl="1" indent="0">
              <a:spcAft>
                <a:spcPts val="600"/>
              </a:spcAft>
              <a:buFont typeface="Arial"/>
              <a:buNone/>
              <a:defRPr/>
            </a:pPr>
            <a:r>
              <a:rPr lang="cs-CZ" sz="2400" dirty="0">
                <a:cs typeface="Arial" charset="0"/>
                <a:hlinkClick r:id="rId2"/>
              </a:rPr>
              <a:t>www.dotaceEU.cz/IROP</a:t>
            </a:r>
            <a:endParaRPr lang="cs-CZ" sz="2400" dirty="0">
              <a:cs typeface="Arial" charset="0"/>
            </a:endParaRPr>
          </a:p>
          <a:p>
            <a:pPr marL="400050" lvl="1" indent="0">
              <a:spcAft>
                <a:spcPts val="600"/>
              </a:spcAft>
              <a:buNone/>
              <a:defRPr/>
            </a:pPr>
            <a:r>
              <a:rPr lang="cs-CZ" sz="2400" dirty="0">
                <a:cs typeface="Arial" charset="0"/>
              </a:rPr>
              <a:t>podporované aktivity, způsobilé výdaje, hodnoticí kritéria, povinné přílohy</a:t>
            </a:r>
          </a:p>
          <a:p>
            <a:pPr marL="514350" indent="-514350"/>
            <a:endParaRPr lang="cs-CZ" altLang="cs-CZ" dirty="0">
              <a:ea typeface="ＭＳ Ｐゴシック" pitchFamily="34" charset="-128"/>
            </a:endParaRPr>
          </a:p>
          <a:p>
            <a:endParaRPr lang="cs-CZ" dirty="0"/>
          </a:p>
        </p:txBody>
      </p:sp>
    </p:spTree>
    <p:extLst>
      <p:ext uri="{BB962C8B-B14F-4D97-AF65-F5344CB8AC3E}">
        <p14:creationId xmlns:p14="http://schemas.microsoft.com/office/powerpoint/2010/main" val="55493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Upozornění</a:t>
            </a:r>
            <a:endParaRPr lang="cs-CZ" dirty="0"/>
          </a:p>
        </p:txBody>
      </p:sp>
      <p:sp>
        <p:nvSpPr>
          <p:cNvPr id="3" name="Zástupný symbol pro obsah 2"/>
          <p:cNvSpPr>
            <a:spLocks noGrp="1"/>
          </p:cNvSpPr>
          <p:nvPr>
            <p:ph idx="1"/>
          </p:nvPr>
        </p:nvSpPr>
        <p:spPr/>
        <p:txBody>
          <a:bodyPr>
            <a:normAutofit fontScale="92500" lnSpcReduction="20000"/>
          </a:bodyPr>
          <a:lstStyle/>
          <a:p>
            <a:pPr>
              <a:spcBef>
                <a:spcPts val="0"/>
              </a:spcBef>
              <a:spcAft>
                <a:spcPts val="600"/>
              </a:spcAft>
              <a:buFont typeface="Wingdings" panose="05000000000000000000" pitchFamily="2" charset="2"/>
              <a:buChar char="Ø"/>
            </a:pPr>
            <a:r>
              <a:rPr lang="cs-CZ" dirty="0"/>
              <a:t>Realizace projektu </a:t>
            </a:r>
            <a:r>
              <a:rPr lang="cs-CZ" b="1" dirty="0">
                <a:solidFill>
                  <a:srgbClr val="00AEEF"/>
                </a:solidFill>
              </a:rPr>
              <a:t>nesmí</a:t>
            </a:r>
            <a:r>
              <a:rPr lang="cs-CZ" dirty="0"/>
              <a:t> být ukončena před podáním žádosti o </a:t>
            </a:r>
            <a:r>
              <a:rPr lang="cs-CZ" dirty="0" smtClean="0"/>
              <a:t>podporu</a:t>
            </a:r>
            <a:endParaRPr lang="cs-CZ" dirty="0"/>
          </a:p>
          <a:p>
            <a:pPr>
              <a:spcBef>
                <a:spcPts val="0"/>
              </a:spcBef>
              <a:spcAft>
                <a:spcPts val="600"/>
              </a:spcAft>
              <a:buFont typeface="Wingdings" panose="05000000000000000000" pitchFamily="2" charset="2"/>
              <a:buChar char="Ø"/>
            </a:pPr>
            <a:r>
              <a:rPr lang="cs-CZ" dirty="0"/>
              <a:t>Etapy projektu mohou být </a:t>
            </a:r>
            <a:r>
              <a:rPr lang="cs-CZ" b="1" dirty="0">
                <a:solidFill>
                  <a:srgbClr val="00AEEF"/>
                </a:solidFill>
              </a:rPr>
              <a:t>minimálně</a:t>
            </a:r>
            <a:r>
              <a:rPr lang="cs-CZ" dirty="0"/>
              <a:t> </a:t>
            </a:r>
            <a:r>
              <a:rPr lang="cs-CZ" dirty="0" smtClean="0"/>
              <a:t>tříměsíční</a:t>
            </a:r>
            <a:endParaRPr lang="cs-CZ" dirty="0"/>
          </a:p>
          <a:p>
            <a:pPr>
              <a:spcBef>
                <a:spcPts val="0"/>
              </a:spcBef>
              <a:spcAft>
                <a:spcPts val="600"/>
              </a:spcAft>
              <a:buFont typeface="Wingdings" panose="05000000000000000000" pitchFamily="2" charset="2"/>
              <a:buChar char="Ø"/>
            </a:pPr>
            <a:r>
              <a:rPr lang="cs-CZ" dirty="0"/>
              <a:t>Pozorně pročíst </a:t>
            </a:r>
            <a:r>
              <a:rPr lang="cs-CZ" b="1" dirty="0">
                <a:solidFill>
                  <a:srgbClr val="00AEEF"/>
                </a:solidFill>
              </a:rPr>
              <a:t>Podmínky</a:t>
            </a:r>
            <a:r>
              <a:rPr lang="cs-CZ" dirty="0"/>
              <a:t> Rozhodnutí o poskytnutí </a:t>
            </a:r>
            <a:r>
              <a:rPr lang="cs-CZ" dirty="0" smtClean="0"/>
              <a:t>dotace</a:t>
            </a:r>
            <a:endParaRPr lang="cs-CZ" dirty="0"/>
          </a:p>
          <a:p>
            <a:pPr>
              <a:spcBef>
                <a:spcPts val="0"/>
              </a:spcBef>
              <a:spcAft>
                <a:spcPts val="600"/>
              </a:spcAft>
              <a:buFont typeface="Wingdings" panose="05000000000000000000" pitchFamily="2" charset="2"/>
              <a:buChar char="Ø"/>
            </a:pPr>
            <a:r>
              <a:rPr lang="cs-CZ" dirty="0"/>
              <a:t>Postupovat nejen v souladu se specifickými pravidly, ale také s </a:t>
            </a:r>
            <a:r>
              <a:rPr lang="cs-CZ" b="1" dirty="0">
                <a:solidFill>
                  <a:srgbClr val="00AEEF"/>
                </a:solidFill>
              </a:rPr>
              <a:t>Obecnými pravidly </a:t>
            </a:r>
            <a:r>
              <a:rPr lang="cs-CZ" dirty="0"/>
              <a:t>pro žadatele a </a:t>
            </a:r>
            <a:r>
              <a:rPr lang="cs-CZ" dirty="0" smtClean="0"/>
              <a:t>příjemce</a:t>
            </a:r>
            <a:endParaRPr lang="cs-CZ" dirty="0"/>
          </a:p>
          <a:p>
            <a:pPr>
              <a:spcBef>
                <a:spcPts val="0"/>
              </a:spcBef>
              <a:spcAft>
                <a:spcPts val="600"/>
              </a:spcAft>
              <a:buFont typeface="Wingdings" panose="05000000000000000000" pitchFamily="2" charset="2"/>
              <a:buChar char="Ø"/>
            </a:pPr>
            <a:r>
              <a:rPr lang="cs-CZ" dirty="0"/>
              <a:t>Žádosti o podporu </a:t>
            </a:r>
            <a:r>
              <a:rPr lang="cs-CZ" b="1" dirty="0">
                <a:solidFill>
                  <a:srgbClr val="00AEEF"/>
                </a:solidFill>
              </a:rPr>
              <a:t>finalizovat</a:t>
            </a:r>
            <a:r>
              <a:rPr lang="cs-CZ" b="1" dirty="0"/>
              <a:t> </a:t>
            </a:r>
            <a:r>
              <a:rPr lang="cs-CZ" dirty="0"/>
              <a:t>v IS KP14+ dříve než v posledních hodinách před ukončením příjmu žádostí ve </a:t>
            </a:r>
            <a:r>
              <a:rPr lang="cs-CZ" dirty="0" smtClean="0"/>
              <a:t>výzvě</a:t>
            </a:r>
            <a:endParaRPr lang="cs-CZ" dirty="0"/>
          </a:p>
          <a:p>
            <a:pPr marL="0" indent="0">
              <a:buNone/>
            </a:pPr>
            <a:endParaRPr lang="cs-CZ" dirty="0"/>
          </a:p>
        </p:txBody>
      </p:sp>
    </p:spTree>
    <p:extLst>
      <p:ext uri="{BB962C8B-B14F-4D97-AF65-F5344CB8AC3E}">
        <p14:creationId xmlns:p14="http://schemas.microsoft.com/office/powerpoint/2010/main" val="133253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433467"/>
          </a:xfrm>
        </p:spPr>
        <p:txBody>
          <a:bodyPr>
            <a:normAutofit fontScale="85000" lnSpcReduction="10000"/>
          </a:bodyPr>
          <a:lstStyle/>
          <a:p>
            <a:pPr>
              <a:buFont typeface="Wingdings" panose="05000000000000000000" pitchFamily="2" charset="2"/>
              <a:buChar char="Ø"/>
            </a:pPr>
            <a:r>
              <a:rPr lang="cs-CZ" dirty="0"/>
              <a:t>Nutné doložit všechny relevantní </a:t>
            </a:r>
            <a:r>
              <a:rPr lang="cs-CZ" b="1" dirty="0">
                <a:solidFill>
                  <a:srgbClr val="00AEEF"/>
                </a:solidFill>
              </a:rPr>
              <a:t>povinné přílohy </a:t>
            </a:r>
            <a:r>
              <a:rPr lang="cs-CZ" dirty="0"/>
              <a:t>k </a:t>
            </a:r>
            <a:r>
              <a:rPr lang="cs-CZ" dirty="0" smtClean="0"/>
              <a:t>žádosti </a:t>
            </a:r>
            <a:r>
              <a:rPr lang="cs-CZ" b="1" dirty="0" smtClean="0"/>
              <a:t>(stanovisko Řídícího výboru ITI PMO)</a:t>
            </a:r>
            <a:endParaRPr lang="cs-CZ" b="1" dirty="0"/>
          </a:p>
          <a:p>
            <a:pPr algn="just">
              <a:buFont typeface="Wingdings" panose="05000000000000000000" pitchFamily="2" charset="2"/>
              <a:buChar char="Ø"/>
            </a:pPr>
            <a:r>
              <a:rPr lang="cs-CZ" dirty="0"/>
              <a:t>Nutnost </a:t>
            </a:r>
            <a:r>
              <a:rPr lang="cs-CZ" b="1" dirty="0">
                <a:solidFill>
                  <a:srgbClr val="00AEEF"/>
                </a:solidFill>
              </a:rPr>
              <a:t>souladu údajů </a:t>
            </a:r>
            <a:r>
              <a:rPr lang="cs-CZ" dirty="0"/>
              <a:t>uváděných v žádosti o podporu v IS KP14+ a v povinných přílohách k </a:t>
            </a:r>
            <a:r>
              <a:rPr lang="cs-CZ" dirty="0" smtClean="0"/>
              <a:t>žádosti</a:t>
            </a:r>
            <a:endParaRPr lang="cs-CZ" dirty="0"/>
          </a:p>
          <a:p>
            <a:pPr algn="just">
              <a:buFont typeface="Wingdings" panose="05000000000000000000" pitchFamily="2" charset="2"/>
              <a:buChar char="Ø"/>
            </a:pPr>
            <a:r>
              <a:rPr lang="cs-CZ" dirty="0"/>
              <a:t>Jednoznačně vymezovat </a:t>
            </a:r>
            <a:r>
              <a:rPr lang="cs-CZ" b="1" dirty="0">
                <a:solidFill>
                  <a:srgbClr val="00AEEF"/>
                </a:solidFill>
              </a:rPr>
              <a:t>způsobilé výdaje </a:t>
            </a:r>
            <a:r>
              <a:rPr lang="cs-CZ" dirty="0"/>
              <a:t>projektu, a to jak jednotlivě, tak ve skupině výdajů na hlavní aktivity (min. 85 %) a vedlejší aktivity projektu (max. 15 </a:t>
            </a:r>
            <a:r>
              <a:rPr lang="cs-CZ" dirty="0" smtClean="0"/>
              <a:t>%)</a:t>
            </a:r>
            <a:endParaRPr lang="cs-CZ" dirty="0"/>
          </a:p>
          <a:p>
            <a:pPr algn="just">
              <a:buFont typeface="Wingdings" panose="05000000000000000000" pitchFamily="2" charset="2"/>
              <a:buChar char="Ø"/>
            </a:pPr>
            <a:r>
              <a:rPr lang="cs-CZ" b="1" dirty="0">
                <a:solidFill>
                  <a:srgbClr val="00AEEF"/>
                </a:solidFill>
              </a:rPr>
              <a:t>Hodnoty indikátorů </a:t>
            </a:r>
            <a:r>
              <a:rPr lang="cs-CZ" dirty="0"/>
              <a:t>musí odpovídat postupům stanoveným v metodických listech indikátorů, které jsou přílohou specifických </a:t>
            </a:r>
            <a:r>
              <a:rPr lang="cs-CZ" dirty="0" smtClean="0"/>
              <a:t>pravidel</a:t>
            </a:r>
            <a:endParaRPr lang="cs-CZ" dirty="0"/>
          </a:p>
          <a:p>
            <a:pPr algn="just">
              <a:buFont typeface="Wingdings" panose="05000000000000000000" pitchFamily="2" charset="2"/>
              <a:buChar char="Ø"/>
            </a:pPr>
            <a:r>
              <a:rPr lang="cs-CZ" dirty="0" smtClean="0"/>
              <a:t>Úspěšný </a:t>
            </a:r>
            <a:r>
              <a:rPr lang="cs-CZ" dirty="0"/>
              <a:t>projekt musí nezbytně splňovat všechna </a:t>
            </a:r>
            <a:r>
              <a:rPr lang="cs-CZ" b="1" dirty="0">
                <a:solidFill>
                  <a:srgbClr val="00AEEF"/>
                </a:solidFill>
              </a:rPr>
              <a:t>obecná a specifická kritéria </a:t>
            </a:r>
            <a:r>
              <a:rPr lang="cs-CZ" b="1" dirty="0" smtClean="0">
                <a:solidFill>
                  <a:srgbClr val="00AEEF"/>
                </a:solidFill>
              </a:rPr>
              <a:t>přijatelnosti</a:t>
            </a:r>
            <a:endParaRPr lang="cs-CZ" b="1" dirty="0">
              <a:solidFill>
                <a:srgbClr val="00AEEF"/>
              </a:solidFill>
            </a:endParaRPr>
          </a:p>
          <a:p>
            <a:pPr marL="0" indent="0">
              <a:buNone/>
            </a:pPr>
            <a:endParaRPr lang="cs-CZ" dirty="0"/>
          </a:p>
        </p:txBody>
      </p:sp>
    </p:spTree>
    <p:extLst>
      <p:ext uri="{BB962C8B-B14F-4D97-AF65-F5344CB8AC3E}">
        <p14:creationId xmlns:p14="http://schemas.microsoft.com/office/powerpoint/2010/main" val="185676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HODNOTÍCÍ KRITÉRIA ZS ITI</a:t>
            </a:r>
            <a:endParaRPr lang="cs-CZ" dirty="0">
              <a:solidFill>
                <a:schemeClr val="bg1"/>
              </a:solidFill>
            </a:endParaRPr>
          </a:p>
        </p:txBody>
      </p:sp>
    </p:spTree>
    <p:extLst>
      <p:ext uri="{BB962C8B-B14F-4D97-AF65-F5344CB8AC3E}">
        <p14:creationId xmlns:p14="http://schemas.microsoft.com/office/powerpoint/2010/main" val="195244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800" dirty="0" smtClean="0"/>
              <a:t>Hodnotící kritéria</a:t>
            </a:r>
            <a:endParaRPr lang="cs-CZ" sz="4800" dirty="0"/>
          </a:p>
        </p:txBody>
      </p:sp>
      <p:sp>
        <p:nvSpPr>
          <p:cNvPr id="3" name="Zástupný symbol pro obsah 2"/>
          <p:cNvSpPr>
            <a:spLocks noGrp="1"/>
          </p:cNvSpPr>
          <p:nvPr>
            <p:ph idx="1"/>
          </p:nvPr>
        </p:nvSpPr>
        <p:spPr>
          <a:xfrm>
            <a:off x="457200" y="1340768"/>
            <a:ext cx="8229600" cy="4785395"/>
          </a:xfrm>
        </p:spPr>
        <p:txBody>
          <a:bodyPr>
            <a:normAutofit fontScale="92500" lnSpcReduction="20000"/>
          </a:bodyPr>
          <a:lstStyle/>
          <a:p>
            <a:pPr>
              <a:lnSpc>
                <a:spcPct val="160000"/>
              </a:lnSpc>
              <a:buFont typeface="Wingdings" panose="05000000000000000000" pitchFamily="2" charset="2"/>
              <a:buChar char="Ø"/>
            </a:pPr>
            <a:r>
              <a:rPr lang="cs-CZ" sz="2400" dirty="0" smtClean="0"/>
              <a:t>Funkce ZS ITI nositel vykonávaná pouze pro IROP</a:t>
            </a:r>
          </a:p>
          <a:p>
            <a:pPr lvl="1">
              <a:lnSpc>
                <a:spcPct val="160000"/>
              </a:lnSpc>
              <a:buFont typeface="Wingdings" panose="05000000000000000000" pitchFamily="2" charset="2"/>
              <a:buChar char="Ø"/>
            </a:pPr>
            <a:r>
              <a:rPr lang="cs-CZ" sz="2000" dirty="0" smtClean="0"/>
              <a:t>ZS ITI hodnotí kritéria formálních náležitostí, obecná a specifická kritéria přijatelnosti</a:t>
            </a:r>
          </a:p>
          <a:p>
            <a:pPr lvl="1">
              <a:lnSpc>
                <a:spcPct val="160000"/>
              </a:lnSpc>
              <a:buFont typeface="Wingdings" panose="05000000000000000000" pitchFamily="2" charset="2"/>
              <a:buChar char="Ø"/>
            </a:pPr>
            <a:r>
              <a:rPr lang="cs-CZ" sz="2000" dirty="0" smtClean="0"/>
              <a:t>ZS ITI provádí věcné hodnocení (bude stanovena min. bodová hranice)</a:t>
            </a:r>
          </a:p>
          <a:p>
            <a:pPr>
              <a:lnSpc>
                <a:spcPct val="160000"/>
              </a:lnSpc>
              <a:buFont typeface="Wingdings" panose="05000000000000000000" pitchFamily="2" charset="2"/>
              <a:buChar char="Ø"/>
            </a:pPr>
            <a:r>
              <a:rPr lang="cs-CZ" sz="2400" dirty="0" smtClean="0"/>
              <a:t>ŘO provádí závěrečné ověření způsobilosti projektů</a:t>
            </a:r>
          </a:p>
          <a:p>
            <a:pPr marL="342900" lvl="1" indent="-342900">
              <a:lnSpc>
                <a:spcPct val="160000"/>
              </a:lnSpc>
              <a:buFont typeface="Wingdings" panose="05000000000000000000" pitchFamily="2" charset="2"/>
              <a:buChar char="Ø"/>
            </a:pPr>
            <a:r>
              <a:rPr lang="cs-CZ" sz="2400" dirty="0"/>
              <a:t>proces administrace musí být ukončen nejpozději </a:t>
            </a:r>
            <a:r>
              <a:rPr lang="cs-CZ" sz="2400" b="1" dirty="0" smtClean="0"/>
              <a:t>do </a:t>
            </a:r>
            <a:r>
              <a:rPr lang="cs-CZ" sz="2400" b="1" dirty="0"/>
              <a:t>7 měsíců </a:t>
            </a:r>
            <a:r>
              <a:rPr lang="cs-CZ" sz="2400" dirty="0"/>
              <a:t>od data ukončení příjmu žádostí v kolové výzvě, od data podání žádosti v MS2014+ v průběžné </a:t>
            </a:r>
            <a:r>
              <a:rPr lang="cs-CZ" sz="2400" dirty="0" smtClean="0"/>
              <a:t>výzvě</a:t>
            </a:r>
          </a:p>
          <a:p>
            <a:pPr marL="342900" lvl="1" indent="-342900">
              <a:lnSpc>
                <a:spcPct val="160000"/>
              </a:lnSpc>
              <a:buFont typeface="Wingdings" panose="05000000000000000000" pitchFamily="2" charset="2"/>
              <a:buChar char="Ø"/>
            </a:pPr>
            <a:r>
              <a:rPr lang="cs-CZ" sz="2400" b="1" dirty="0" smtClean="0"/>
              <a:t>23. května 2016 schválena hodnotící kritéria MV IROP </a:t>
            </a:r>
            <a:r>
              <a:rPr lang="cs-CZ" sz="1600" dirty="0" smtClean="0"/>
              <a:t>(</a:t>
            </a:r>
            <a:r>
              <a:rPr lang="cs-CZ" sz="1600" dirty="0"/>
              <a:t>z</a:t>
            </a:r>
            <a:r>
              <a:rPr lang="cs-CZ" sz="1600" dirty="0" smtClean="0"/>
              <a:t>a </a:t>
            </a:r>
            <a:r>
              <a:rPr lang="cs-CZ" sz="1600" dirty="0"/>
              <a:t>finální mohou být považovány až po schválení zápisu z jednání, tj. nejpozději 4. července </a:t>
            </a:r>
            <a:r>
              <a:rPr lang="cs-CZ" sz="1600" dirty="0" smtClean="0"/>
              <a:t>2016)</a:t>
            </a:r>
            <a:endParaRPr lang="cs-CZ" sz="1600" dirty="0"/>
          </a:p>
          <a:p>
            <a:pPr>
              <a:lnSpc>
                <a:spcPct val="160000"/>
              </a:lnSpc>
              <a:buFont typeface="Calibri" panose="020F0502020204030204" pitchFamily="34" charset="0"/>
              <a:buChar char="→"/>
            </a:pPr>
            <a:endParaRPr lang="cs-CZ" sz="2400" dirty="0" smtClean="0"/>
          </a:p>
          <a:p>
            <a:pPr marL="0" indent="0">
              <a:buNone/>
            </a:pPr>
            <a:endParaRPr lang="cs-CZ" dirty="0"/>
          </a:p>
        </p:txBody>
      </p:sp>
    </p:spTree>
    <p:extLst>
      <p:ext uri="{BB962C8B-B14F-4D97-AF65-F5344CB8AC3E}">
        <p14:creationId xmlns:p14="http://schemas.microsoft.com/office/powerpoint/2010/main" val="27634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Nastavení kritérií ZS ITI</a:t>
            </a:r>
            <a:endParaRPr lang="cs-CZ" dirty="0"/>
          </a:p>
        </p:txBody>
      </p:sp>
      <p:sp>
        <p:nvSpPr>
          <p:cNvPr id="3" name="Zástupný symbol pro obsah 2"/>
          <p:cNvSpPr>
            <a:spLocks noGrp="1"/>
          </p:cNvSpPr>
          <p:nvPr>
            <p:ph idx="1"/>
          </p:nvPr>
        </p:nvSpPr>
        <p:spPr/>
        <p:txBody>
          <a:bodyPr>
            <a:normAutofit fontScale="92500" lnSpcReduction="20000"/>
          </a:bodyPr>
          <a:lstStyle/>
          <a:p>
            <a:pPr>
              <a:spcAft>
                <a:spcPts val="600"/>
              </a:spcAft>
              <a:buFont typeface="Wingdings" panose="05000000000000000000" pitchFamily="2" charset="2"/>
              <a:buChar char="Ø"/>
              <a:defRPr/>
            </a:pPr>
            <a:r>
              <a:rPr lang="cs-CZ" altLang="cs-CZ" b="1" dirty="0">
                <a:solidFill>
                  <a:srgbClr val="00AEEF"/>
                </a:solidFill>
              </a:rPr>
              <a:t>Specifický cíl 2.4 IROP </a:t>
            </a:r>
            <a:r>
              <a:rPr lang="cs-CZ" altLang="cs-CZ" dirty="0"/>
              <a:t>– Zvýšení kvality a dostupnosti infrastruktury pro vzdělávání a celoživotní učení</a:t>
            </a:r>
            <a:endParaRPr lang="cs-CZ" dirty="0"/>
          </a:p>
          <a:p>
            <a:pPr>
              <a:spcAft>
                <a:spcPts val="600"/>
              </a:spcAft>
              <a:buFont typeface="Wingdings" panose="05000000000000000000" pitchFamily="2" charset="2"/>
              <a:buChar char="Ø"/>
              <a:defRPr/>
            </a:pPr>
            <a:r>
              <a:rPr lang="cs-CZ" b="1" dirty="0">
                <a:cs typeface="Arial" charset="0"/>
              </a:rPr>
              <a:t>Opatření 3.1.1 Strategie ITI </a:t>
            </a:r>
            <a:r>
              <a:rPr lang="cs-CZ" dirty="0">
                <a:cs typeface="Arial" charset="0"/>
              </a:rPr>
              <a:t>– Budování kapacit předškolního vzdělávání</a:t>
            </a:r>
            <a:endParaRPr lang="cs-CZ" sz="2400" dirty="0">
              <a:cs typeface="Arial" charset="0"/>
            </a:endParaRPr>
          </a:p>
          <a:p>
            <a:pPr marL="400050" lvl="1" indent="0">
              <a:spcAft>
                <a:spcPts val="600"/>
              </a:spcAft>
              <a:buNone/>
              <a:defRPr/>
            </a:pPr>
            <a:r>
              <a:rPr lang="cs-CZ" i="1" dirty="0">
                <a:cs typeface="Arial" charset="0"/>
              </a:rPr>
              <a:t>- věcné hodnocení </a:t>
            </a:r>
            <a:r>
              <a:rPr lang="cs-CZ" b="1" i="1" dirty="0">
                <a:cs typeface="Arial" charset="0"/>
              </a:rPr>
              <a:t>bude</a:t>
            </a:r>
            <a:r>
              <a:rPr lang="cs-CZ" i="1" dirty="0">
                <a:cs typeface="Arial" charset="0"/>
              </a:rPr>
              <a:t> prováděno -</a:t>
            </a:r>
          </a:p>
          <a:p>
            <a:pPr marL="400050" lvl="1" indent="0">
              <a:spcAft>
                <a:spcPts val="600"/>
              </a:spcAft>
              <a:buNone/>
              <a:defRPr/>
            </a:pPr>
            <a:r>
              <a:rPr lang="cs-CZ" dirty="0">
                <a:cs typeface="Arial" charset="0"/>
              </a:rPr>
              <a:t>podpora cílena na navýšení kapacit v prstenci okolo hl. m. Prahy (vnitřní metropolitní oblasti) ve vazbě především na současnou, ale i očekávanou rozsáhlou </a:t>
            </a:r>
            <a:r>
              <a:rPr lang="cs-CZ" dirty="0" err="1">
                <a:cs typeface="Arial" charset="0"/>
              </a:rPr>
              <a:t>suburbánní</a:t>
            </a:r>
            <a:r>
              <a:rPr lang="cs-CZ" dirty="0">
                <a:cs typeface="Arial" charset="0"/>
              </a:rPr>
              <a:t> výstavbu v zázemí hl. m. Prahy; podpora celodenní péče o děti, ale i péče o děti do 3 let věku</a:t>
            </a:r>
            <a:endParaRPr lang="cs-CZ" dirty="0">
              <a:latin typeface="Arial" charset="0"/>
              <a:cs typeface="Arial" charset="0"/>
            </a:endParaRPr>
          </a:p>
          <a:p>
            <a:endParaRPr lang="cs-CZ" dirty="0"/>
          </a:p>
        </p:txBody>
      </p:sp>
    </p:spTree>
    <p:extLst>
      <p:ext uri="{BB962C8B-B14F-4D97-AF65-F5344CB8AC3E}">
        <p14:creationId xmlns:p14="http://schemas.microsoft.com/office/powerpoint/2010/main" val="1664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073427"/>
          </a:xfrm>
        </p:spPr>
        <p:txBody>
          <a:bodyPr>
            <a:normAutofit fontScale="92500" lnSpcReduction="10000"/>
          </a:bodyPr>
          <a:lstStyle/>
          <a:p>
            <a:pPr>
              <a:spcAft>
                <a:spcPts val="600"/>
              </a:spcAft>
              <a:buFont typeface="Wingdings" panose="05000000000000000000" pitchFamily="2" charset="2"/>
              <a:buChar char="Ø"/>
              <a:defRPr/>
            </a:pPr>
            <a:r>
              <a:rPr lang="cs-CZ" b="1" dirty="0">
                <a:cs typeface="Arial" charset="0"/>
              </a:rPr>
              <a:t>Opatření 3.2.1 Strategie ITI </a:t>
            </a:r>
            <a:r>
              <a:rPr lang="cs-CZ" dirty="0">
                <a:cs typeface="Arial" charset="0"/>
              </a:rPr>
              <a:t>– Rozšíření kapacit a technického vybavení vzdělávacích zařízení (ZŠ, SŠ)</a:t>
            </a:r>
            <a:endParaRPr lang="cs-CZ" sz="2400" dirty="0">
              <a:cs typeface="Arial" charset="0"/>
            </a:endParaRPr>
          </a:p>
          <a:p>
            <a:pPr marL="400050" lvl="1" indent="0">
              <a:spcAft>
                <a:spcPts val="600"/>
              </a:spcAft>
              <a:buNone/>
              <a:defRPr/>
            </a:pPr>
            <a:r>
              <a:rPr lang="cs-CZ" i="1" dirty="0">
                <a:cs typeface="Arial" charset="0"/>
              </a:rPr>
              <a:t>- věcné hodnocení </a:t>
            </a:r>
            <a:r>
              <a:rPr lang="cs-CZ" b="1" i="1" dirty="0">
                <a:cs typeface="Arial" charset="0"/>
              </a:rPr>
              <a:t>bude</a:t>
            </a:r>
            <a:r>
              <a:rPr lang="cs-CZ" i="1" dirty="0">
                <a:cs typeface="Arial" charset="0"/>
              </a:rPr>
              <a:t> prováděno -</a:t>
            </a:r>
          </a:p>
          <a:p>
            <a:pPr marL="400050" lvl="1" indent="0">
              <a:spcAft>
                <a:spcPts val="600"/>
              </a:spcAft>
              <a:buNone/>
              <a:defRPr/>
            </a:pPr>
            <a:r>
              <a:rPr lang="cs-CZ" dirty="0">
                <a:cs typeface="Arial" charset="0"/>
              </a:rPr>
              <a:t>podpora cílena na navýšení kapacit a realizaci projektů v prstenci okolo hl. m. Prahy (vnitřní metropolitní oblasti) ve vazbě především na současnou, ale i očekávanou rozsáhlou </a:t>
            </a:r>
            <a:r>
              <a:rPr lang="cs-CZ" dirty="0" err="1">
                <a:cs typeface="Arial" charset="0"/>
              </a:rPr>
              <a:t>suburbánní</a:t>
            </a:r>
            <a:r>
              <a:rPr lang="cs-CZ" dirty="0">
                <a:cs typeface="Arial" charset="0"/>
              </a:rPr>
              <a:t> výstavbu v zázemí hl. m. Prahy; podpora spolupráce vzdělávacích institucí (bodově zvýhodněna především spolupráce s pražskými vzdělávacími institucemi); zavádění inovací do výuky; u středních škol kladen důraz na reflektování trhu práce</a:t>
            </a:r>
            <a:endParaRPr lang="cs-CZ" dirty="0">
              <a:latin typeface="Arial" charset="0"/>
              <a:cs typeface="Arial" charset="0"/>
            </a:endParaRPr>
          </a:p>
          <a:p>
            <a:endParaRPr lang="cs-CZ" dirty="0"/>
          </a:p>
        </p:txBody>
      </p:sp>
    </p:spTree>
    <p:extLst>
      <p:ext uri="{BB962C8B-B14F-4D97-AF65-F5344CB8AC3E}">
        <p14:creationId xmlns:p14="http://schemas.microsoft.com/office/powerpoint/2010/main" val="178194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35280" cy="1143000"/>
          </a:xfrm>
        </p:spPr>
        <p:txBody>
          <a:bodyPr>
            <a:normAutofit fontScale="90000"/>
          </a:bodyPr>
          <a:lstStyle/>
          <a:p>
            <a:pPr algn="l"/>
            <a:r>
              <a:rPr lang="cs-CZ" dirty="0" smtClean="0"/>
              <a:t>Specifická kritéria přijatelnosti (ano/ne)</a:t>
            </a:r>
            <a:endParaRPr lang="cs-CZ" dirty="0"/>
          </a:p>
        </p:txBody>
      </p:sp>
      <p:sp>
        <p:nvSpPr>
          <p:cNvPr id="3" name="Zástupný symbol pro obsah 2"/>
          <p:cNvSpPr>
            <a:spLocks noGrp="1"/>
          </p:cNvSpPr>
          <p:nvPr>
            <p:ph idx="1"/>
          </p:nvPr>
        </p:nvSpPr>
        <p:spPr>
          <a:xfrm>
            <a:off x="457200" y="1340768"/>
            <a:ext cx="8229600" cy="5184576"/>
          </a:xfrm>
        </p:spPr>
        <p:txBody>
          <a:bodyPr>
            <a:normAutofit fontScale="92500" lnSpcReduction="10000"/>
          </a:bodyPr>
          <a:lstStyle/>
          <a:p>
            <a:pPr marL="0" indent="0">
              <a:buNone/>
            </a:pPr>
            <a:r>
              <a:rPr lang="cs-CZ" b="1" dirty="0" smtClean="0">
                <a:solidFill>
                  <a:srgbClr val="00AEEF"/>
                </a:solidFill>
              </a:rPr>
              <a:t>Předškolní vzdělávání</a:t>
            </a:r>
          </a:p>
          <a:p>
            <a:pPr>
              <a:buFont typeface="Wingdings" panose="05000000000000000000" pitchFamily="2" charset="2"/>
              <a:buChar char="Ø"/>
            </a:pPr>
            <a:r>
              <a:rPr lang="cs-CZ" dirty="0" smtClean="0"/>
              <a:t>Projekt </a:t>
            </a:r>
            <a:r>
              <a:rPr lang="cs-CZ" dirty="0"/>
              <a:t>vede k rozšíření stávající kapacity </a:t>
            </a:r>
            <a:r>
              <a:rPr lang="cs-CZ" dirty="0" smtClean="0"/>
              <a:t>zařízení</a:t>
            </a:r>
          </a:p>
          <a:p>
            <a:pPr>
              <a:buFont typeface="Wingdings" panose="05000000000000000000" pitchFamily="2" charset="2"/>
              <a:buChar char="Ø"/>
            </a:pPr>
            <a:r>
              <a:rPr lang="cs-CZ" dirty="0"/>
              <a:t>Projekt prokazatelně řeší nedostatek kapacit v Pražské metropolitní </a:t>
            </a:r>
            <a:r>
              <a:rPr lang="cs-CZ" dirty="0" smtClean="0"/>
              <a:t>oblasti</a:t>
            </a:r>
          </a:p>
          <a:p>
            <a:pPr>
              <a:buFont typeface="Wingdings" panose="05000000000000000000" pitchFamily="2" charset="2"/>
              <a:buChar char="Ø"/>
            </a:pPr>
            <a:r>
              <a:rPr lang="cs-CZ" dirty="0"/>
              <a:t>Projekt zajistí fyzickou dostupnost a bezbariérovost vzdělávacích </a:t>
            </a:r>
            <a:r>
              <a:rPr lang="cs-CZ" dirty="0" smtClean="0"/>
              <a:t>zařízení</a:t>
            </a:r>
          </a:p>
          <a:p>
            <a:pPr>
              <a:buFont typeface="Wingdings" panose="05000000000000000000" pitchFamily="2" charset="2"/>
              <a:buChar char="Ø"/>
            </a:pPr>
            <a:r>
              <a:rPr lang="cs-CZ" dirty="0"/>
              <a:t>Projekt nezískal podporu z Národního fondu pro podporu MŠ a </a:t>
            </a:r>
            <a:r>
              <a:rPr lang="cs-CZ" dirty="0" smtClean="0"/>
              <a:t>ZŠ</a:t>
            </a:r>
          </a:p>
          <a:p>
            <a:pPr marL="0" indent="0">
              <a:buNone/>
            </a:pPr>
            <a:endParaRPr lang="cs-CZ" dirty="0" smtClean="0"/>
          </a:p>
          <a:p>
            <a:pPr marL="0" indent="0">
              <a:buNone/>
            </a:pPr>
            <a:r>
              <a:rPr lang="cs-CZ" sz="2600" b="1" dirty="0"/>
              <a:t>NERELEVANTNÍ</a:t>
            </a:r>
            <a:r>
              <a:rPr lang="cs-CZ" sz="2600" dirty="0"/>
              <a:t> – Projekt není zaměřen na aktivitu předškolní </a:t>
            </a:r>
            <a:r>
              <a:rPr lang="cs-CZ" sz="2600" dirty="0" smtClean="0"/>
              <a:t>vzdělávání</a:t>
            </a:r>
            <a:endParaRPr lang="cs-CZ" sz="2600" dirty="0"/>
          </a:p>
        </p:txBody>
      </p:sp>
    </p:spTree>
    <p:extLst>
      <p:ext uri="{BB962C8B-B14F-4D97-AF65-F5344CB8AC3E}">
        <p14:creationId xmlns:p14="http://schemas.microsoft.com/office/powerpoint/2010/main" val="58097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Program</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smtClean="0"/>
              <a:t>Proces předkládání žádostí o podporu v ITI – vyhlašování výzev</a:t>
            </a:r>
          </a:p>
          <a:p>
            <a:pPr>
              <a:buFont typeface="Wingdings" panose="05000000000000000000" pitchFamily="2" charset="2"/>
              <a:buChar char="Ø"/>
            </a:pPr>
            <a:r>
              <a:rPr lang="cs-CZ" dirty="0" smtClean="0"/>
              <a:t>Hodnotící kritéria zprostředkujícího subjektu nositele ITI</a:t>
            </a:r>
          </a:p>
          <a:p>
            <a:pPr>
              <a:buFont typeface="Wingdings" panose="05000000000000000000" pitchFamily="2" charset="2"/>
              <a:buChar char="Ø"/>
            </a:pPr>
            <a:r>
              <a:rPr lang="cs-CZ" dirty="0" smtClean="0"/>
              <a:t>Provázanost se Strategií ITI</a:t>
            </a:r>
          </a:p>
          <a:p>
            <a:pPr>
              <a:buFont typeface="Wingdings" panose="05000000000000000000" pitchFamily="2" charset="2"/>
              <a:buChar char="Ø"/>
            </a:pPr>
            <a:r>
              <a:rPr lang="cs-CZ" dirty="0" smtClean="0"/>
              <a:t>Podporované aktivity</a:t>
            </a:r>
          </a:p>
          <a:p>
            <a:pPr>
              <a:buFont typeface="Wingdings" panose="05000000000000000000" pitchFamily="2" charset="2"/>
              <a:buChar char="Ø"/>
            </a:pPr>
            <a:r>
              <a:rPr lang="cs-CZ" dirty="0" smtClean="0"/>
              <a:t>Provázanost s Místními akčními plány</a:t>
            </a:r>
          </a:p>
          <a:p>
            <a:pPr>
              <a:buFont typeface="Wingdings" panose="05000000000000000000" pitchFamily="2" charset="2"/>
              <a:buChar char="Ø"/>
            </a:pPr>
            <a:r>
              <a:rPr lang="cs-CZ" dirty="0" smtClean="0"/>
              <a:t>Absorpční kapacita projektů</a:t>
            </a:r>
            <a:endParaRPr lang="cs-CZ" dirty="0"/>
          </a:p>
        </p:txBody>
      </p:sp>
    </p:spTree>
    <p:extLst>
      <p:ext uri="{BB962C8B-B14F-4D97-AF65-F5344CB8AC3E}">
        <p14:creationId xmlns:p14="http://schemas.microsoft.com/office/powerpoint/2010/main" val="239758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976664"/>
          </a:xfrm>
        </p:spPr>
        <p:txBody>
          <a:bodyPr>
            <a:normAutofit fontScale="92500"/>
          </a:bodyPr>
          <a:lstStyle/>
          <a:p>
            <a:pPr marL="0" indent="0">
              <a:buNone/>
            </a:pPr>
            <a:r>
              <a:rPr lang="cs-CZ" b="1" dirty="0" smtClean="0">
                <a:solidFill>
                  <a:srgbClr val="00AEEF"/>
                </a:solidFill>
              </a:rPr>
              <a:t>Infrastruktura základních škol</a:t>
            </a:r>
          </a:p>
          <a:p>
            <a:pPr>
              <a:buFont typeface="Wingdings" panose="05000000000000000000" pitchFamily="2" charset="2"/>
              <a:buChar char="Ø"/>
            </a:pPr>
            <a:r>
              <a:rPr lang="cs-CZ" dirty="0"/>
              <a:t>Projekt je v souladu s akčním plánem </a:t>
            </a:r>
            <a:r>
              <a:rPr lang="cs-CZ" dirty="0" smtClean="0"/>
              <a:t>vzdělávání</a:t>
            </a:r>
          </a:p>
          <a:p>
            <a:pPr>
              <a:buFont typeface="Wingdings" panose="05000000000000000000" pitchFamily="2" charset="2"/>
              <a:buChar char="Ø"/>
            </a:pPr>
            <a:r>
              <a:rPr lang="cs-CZ" dirty="0"/>
              <a:t>Projekt není zaměřen na výstavbu nové </a:t>
            </a:r>
            <a:r>
              <a:rPr lang="cs-CZ" dirty="0" smtClean="0"/>
              <a:t>školy</a:t>
            </a:r>
          </a:p>
          <a:p>
            <a:pPr>
              <a:buFont typeface="Wingdings" panose="05000000000000000000" pitchFamily="2" charset="2"/>
              <a:buChar char="Ø"/>
            </a:pPr>
            <a:r>
              <a:rPr lang="cs-CZ" dirty="0"/>
              <a:t>Projekt zajistí fyzickou dostupnost a bezbariérovost vzdělávacích </a:t>
            </a:r>
            <a:r>
              <a:rPr lang="cs-CZ" dirty="0" smtClean="0"/>
              <a:t>zařízení</a:t>
            </a:r>
          </a:p>
          <a:p>
            <a:pPr>
              <a:buFont typeface="Wingdings" panose="05000000000000000000" pitchFamily="2" charset="2"/>
              <a:buChar char="Ø"/>
            </a:pPr>
            <a:r>
              <a:rPr lang="cs-CZ" dirty="0"/>
              <a:t>Projekt nezískal podporu z Národního fondu pro podporu MŠ a </a:t>
            </a:r>
            <a:r>
              <a:rPr lang="cs-CZ" dirty="0" smtClean="0"/>
              <a:t>ZŠ</a:t>
            </a:r>
          </a:p>
          <a:p>
            <a:pPr>
              <a:buFont typeface="Wingdings" panose="05000000000000000000" pitchFamily="2" charset="2"/>
              <a:buChar char="Ø"/>
            </a:pPr>
            <a:r>
              <a:rPr lang="cs-CZ" dirty="0"/>
              <a:t>Projekt není zaměřen pouze na zajištění vnitřní konektivity školy a připojení k </a:t>
            </a:r>
            <a:r>
              <a:rPr lang="cs-CZ" dirty="0" smtClean="0"/>
              <a:t>internetu</a:t>
            </a:r>
          </a:p>
          <a:p>
            <a:pPr marL="0" indent="0">
              <a:buNone/>
            </a:pPr>
            <a:endParaRPr lang="cs-CZ" sz="2600" b="1" dirty="0" smtClean="0"/>
          </a:p>
          <a:p>
            <a:pPr marL="0" indent="0">
              <a:buNone/>
            </a:pPr>
            <a:r>
              <a:rPr lang="cs-CZ" sz="2600" b="1" dirty="0" smtClean="0"/>
              <a:t>NERELEVANTNÍ</a:t>
            </a:r>
            <a:r>
              <a:rPr lang="cs-CZ" sz="2600" dirty="0" smtClean="0"/>
              <a:t> </a:t>
            </a:r>
            <a:r>
              <a:rPr lang="cs-CZ" sz="2600" dirty="0"/>
              <a:t>– Projekt není zaměřen na aktivitu infrastruktura základních </a:t>
            </a:r>
            <a:r>
              <a:rPr lang="cs-CZ" sz="2600" dirty="0" smtClean="0"/>
              <a:t>škol</a:t>
            </a:r>
          </a:p>
        </p:txBody>
      </p:sp>
    </p:spTree>
    <p:extLst>
      <p:ext uri="{BB962C8B-B14F-4D97-AF65-F5344CB8AC3E}">
        <p14:creationId xmlns:p14="http://schemas.microsoft.com/office/powerpoint/2010/main" val="343378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Kritéria věcného hodnocení (body)</a:t>
            </a:r>
            <a:endParaRPr lang="cs-CZ" dirty="0"/>
          </a:p>
        </p:txBody>
      </p:sp>
      <p:sp>
        <p:nvSpPr>
          <p:cNvPr id="3" name="Zástupný symbol pro obsah 2"/>
          <p:cNvSpPr>
            <a:spLocks noGrp="1"/>
          </p:cNvSpPr>
          <p:nvPr>
            <p:ph idx="1"/>
          </p:nvPr>
        </p:nvSpPr>
        <p:spPr>
          <a:xfrm>
            <a:off x="457200" y="1600200"/>
            <a:ext cx="8229600" cy="4781128"/>
          </a:xfrm>
        </p:spPr>
        <p:txBody>
          <a:bodyPr>
            <a:normAutofit fontScale="77500" lnSpcReduction="20000"/>
          </a:bodyPr>
          <a:lstStyle/>
          <a:p>
            <a:pPr marL="0" indent="0">
              <a:buNone/>
            </a:pPr>
            <a:r>
              <a:rPr lang="cs-CZ" sz="3600" b="1" dirty="0">
                <a:solidFill>
                  <a:srgbClr val="00AEEF"/>
                </a:solidFill>
              </a:rPr>
              <a:t>Předškolní </a:t>
            </a:r>
            <a:r>
              <a:rPr lang="cs-CZ" sz="3600" b="1" dirty="0" smtClean="0">
                <a:solidFill>
                  <a:srgbClr val="00AEEF"/>
                </a:solidFill>
              </a:rPr>
              <a:t>vzdělávání</a:t>
            </a:r>
          </a:p>
          <a:p>
            <a:pPr>
              <a:buFont typeface="Wingdings" panose="05000000000000000000" pitchFamily="2" charset="2"/>
              <a:buChar char="Ø"/>
            </a:pPr>
            <a:r>
              <a:rPr lang="cs-CZ" dirty="0" smtClean="0"/>
              <a:t>V projektu jsou uvedena hlavní rizika v realizační fázi i ve fázi udržitelnosti a způsoby jejich eliminace</a:t>
            </a:r>
          </a:p>
          <a:p>
            <a:pPr>
              <a:buFont typeface="Wingdings" panose="05000000000000000000" pitchFamily="2" charset="2"/>
              <a:buChar char="Ø"/>
            </a:pPr>
            <a:r>
              <a:rPr lang="cs-CZ" dirty="0" smtClean="0"/>
              <a:t>Projekt umožňuje pobyt dítěte v zařízení po maximální možnou dobu</a:t>
            </a:r>
          </a:p>
          <a:p>
            <a:pPr>
              <a:buFont typeface="Wingdings" panose="05000000000000000000" pitchFamily="2" charset="2"/>
              <a:buChar char="Ø"/>
            </a:pPr>
            <a:r>
              <a:rPr lang="cs-CZ" dirty="0" smtClean="0"/>
              <a:t>Realizace projektu je cílena na navýšení kapacity v prstenci okolo hl. m. Prahy</a:t>
            </a:r>
          </a:p>
          <a:p>
            <a:pPr>
              <a:buFont typeface="Wingdings" panose="05000000000000000000" pitchFamily="2" charset="2"/>
              <a:buChar char="Ø"/>
            </a:pPr>
            <a:r>
              <a:rPr lang="cs-CZ" dirty="0" smtClean="0"/>
              <a:t>Zařízení zajišťuje pobyt dětem mladším tří let</a:t>
            </a:r>
          </a:p>
          <a:p>
            <a:pPr>
              <a:buFont typeface="Wingdings" panose="05000000000000000000" pitchFamily="2" charset="2"/>
              <a:buChar char="Ø"/>
            </a:pPr>
            <a:r>
              <a:rPr lang="cs-CZ" dirty="0" smtClean="0"/>
              <a:t>Součástí projektu jsou úpravy venkovního prostranství (zeleň, herní prvky)</a:t>
            </a:r>
          </a:p>
          <a:p>
            <a:pPr marL="0" indent="0">
              <a:buNone/>
            </a:pPr>
            <a:endParaRPr lang="cs-CZ" dirty="0" smtClean="0"/>
          </a:p>
          <a:p>
            <a:pPr marL="0" indent="0">
              <a:buNone/>
            </a:pPr>
            <a:r>
              <a:rPr lang="cs-CZ" b="1" dirty="0"/>
              <a:t>NERELEVANTNÍ</a:t>
            </a:r>
            <a:r>
              <a:rPr lang="cs-CZ" dirty="0"/>
              <a:t> – Projekt není zaměřen na aktivitu předškolní vzdělávání</a:t>
            </a:r>
          </a:p>
          <a:p>
            <a:pPr marL="0" indent="0">
              <a:buNone/>
            </a:pPr>
            <a:endParaRPr lang="cs-CZ" dirty="0"/>
          </a:p>
          <a:p>
            <a:endParaRPr lang="cs-CZ" dirty="0"/>
          </a:p>
        </p:txBody>
      </p:sp>
    </p:spTree>
    <p:extLst>
      <p:ext uri="{BB962C8B-B14F-4D97-AF65-F5344CB8AC3E}">
        <p14:creationId xmlns:p14="http://schemas.microsoft.com/office/powerpoint/2010/main" val="394271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976664"/>
          </a:xfrm>
        </p:spPr>
        <p:txBody>
          <a:bodyPr>
            <a:normAutofit fontScale="85000" lnSpcReduction="20000"/>
          </a:bodyPr>
          <a:lstStyle/>
          <a:p>
            <a:pPr marL="0" indent="0">
              <a:buNone/>
            </a:pPr>
            <a:r>
              <a:rPr lang="cs-CZ" b="1" dirty="0" smtClean="0">
                <a:solidFill>
                  <a:srgbClr val="00AEEF"/>
                </a:solidFill>
              </a:rPr>
              <a:t>Infrastruktura základních škol</a:t>
            </a:r>
          </a:p>
          <a:p>
            <a:pPr>
              <a:buFont typeface="Wingdings" panose="05000000000000000000" pitchFamily="2" charset="2"/>
              <a:buChar char="Ø"/>
            </a:pPr>
            <a:r>
              <a:rPr lang="cs-CZ" dirty="0"/>
              <a:t>V projektu jsou uvedena hlavní rizika v realizační fázi i ve fázi udržitelnosti a způsoby jejich eliminace</a:t>
            </a:r>
          </a:p>
          <a:p>
            <a:pPr>
              <a:buFont typeface="Wingdings" panose="05000000000000000000" pitchFamily="2" charset="2"/>
              <a:buChar char="Ø"/>
            </a:pPr>
            <a:r>
              <a:rPr lang="cs-CZ" dirty="0"/>
              <a:t>Projekt bude realizován v prstenci okolo hl. m. </a:t>
            </a:r>
            <a:r>
              <a:rPr lang="cs-CZ" dirty="0" smtClean="0"/>
              <a:t>Prahy</a:t>
            </a:r>
          </a:p>
          <a:p>
            <a:pPr>
              <a:buFont typeface="Wingdings" panose="05000000000000000000" pitchFamily="2" charset="2"/>
              <a:buChar char="Ø"/>
            </a:pPr>
            <a:r>
              <a:rPr lang="cs-CZ" dirty="0"/>
              <a:t>Projektem je řešena vnitřní konektivita školy a připojení k </a:t>
            </a:r>
            <a:r>
              <a:rPr lang="cs-CZ" dirty="0" smtClean="0"/>
              <a:t>internetu</a:t>
            </a:r>
          </a:p>
          <a:p>
            <a:pPr>
              <a:buFont typeface="Wingdings" panose="05000000000000000000" pitchFamily="2" charset="2"/>
              <a:buChar char="Ø"/>
            </a:pPr>
            <a:r>
              <a:rPr lang="cs-CZ" dirty="0"/>
              <a:t>Výstupy z projektu budou využity ke spolupráci se vzdělávacími institucemi v Pražské metropolitní </a:t>
            </a:r>
            <a:r>
              <a:rPr lang="cs-CZ" dirty="0" smtClean="0"/>
              <a:t>oblasti</a:t>
            </a:r>
          </a:p>
          <a:p>
            <a:pPr>
              <a:buFont typeface="Wingdings" panose="05000000000000000000" pitchFamily="2" charset="2"/>
              <a:buChar char="Ø"/>
            </a:pPr>
            <a:r>
              <a:rPr lang="cs-CZ" dirty="0"/>
              <a:t>Výstupy z projektu budou sloužit také k mimoškolním zájmovým aktivitám dětí a </a:t>
            </a:r>
            <a:r>
              <a:rPr lang="cs-CZ" dirty="0" smtClean="0"/>
              <a:t>mládeže</a:t>
            </a:r>
          </a:p>
          <a:p>
            <a:pPr>
              <a:buFont typeface="Wingdings" panose="05000000000000000000" pitchFamily="2" charset="2"/>
              <a:buChar char="Ø"/>
            </a:pPr>
            <a:r>
              <a:rPr lang="cs-CZ" dirty="0"/>
              <a:t>Projekt zavádí moderní technologie a další inovace do </a:t>
            </a:r>
            <a:r>
              <a:rPr lang="cs-CZ" dirty="0" smtClean="0"/>
              <a:t>výuky</a:t>
            </a:r>
          </a:p>
          <a:p>
            <a:pPr marL="0" indent="0">
              <a:buNone/>
            </a:pPr>
            <a:endParaRPr lang="cs-CZ" b="1" dirty="0"/>
          </a:p>
          <a:p>
            <a:pPr marL="0" indent="0">
              <a:buNone/>
            </a:pPr>
            <a:r>
              <a:rPr lang="cs-CZ" sz="2600" b="1" dirty="0" smtClean="0"/>
              <a:t>NERELEVANTNÍ</a:t>
            </a:r>
            <a:r>
              <a:rPr lang="cs-CZ" sz="2600" dirty="0" smtClean="0"/>
              <a:t> </a:t>
            </a:r>
            <a:r>
              <a:rPr lang="cs-CZ" sz="2600" dirty="0"/>
              <a:t>– Projekt není zaměřen na aktivitu infrastruktura základních </a:t>
            </a:r>
            <a:r>
              <a:rPr lang="cs-CZ" sz="2600" dirty="0" smtClean="0"/>
              <a:t>škol</a:t>
            </a:r>
          </a:p>
        </p:txBody>
      </p:sp>
    </p:spTree>
    <p:extLst>
      <p:ext uri="{BB962C8B-B14F-4D97-AF65-F5344CB8AC3E}">
        <p14:creationId xmlns:p14="http://schemas.microsoft.com/office/powerpoint/2010/main" val="527581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PROVÁZANOST SE STRATEGIÍ ITI</a:t>
            </a:r>
            <a:endParaRPr lang="cs-CZ" dirty="0">
              <a:solidFill>
                <a:schemeClr val="bg1"/>
              </a:solidFill>
            </a:endParaRPr>
          </a:p>
        </p:txBody>
      </p:sp>
    </p:spTree>
    <p:extLst>
      <p:ext uri="{BB962C8B-B14F-4D97-AF65-F5344CB8AC3E}">
        <p14:creationId xmlns:p14="http://schemas.microsoft.com/office/powerpoint/2010/main" val="203560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Alokace dle opatření a aktivit ITI</a:t>
            </a:r>
            <a:endParaRPr lang="cs-CZ" dirty="0"/>
          </a:p>
        </p:txBody>
      </p:sp>
      <p:sp>
        <p:nvSpPr>
          <p:cNvPr id="5" name="Zástupný symbol pro obsah 4"/>
          <p:cNvSpPr>
            <a:spLocks noGrp="1"/>
          </p:cNvSpPr>
          <p:nvPr>
            <p:ph idx="1"/>
          </p:nvPr>
        </p:nvSpPr>
        <p:spPr/>
        <p:txBody>
          <a:bodyPr/>
          <a:lstStyle/>
          <a:p>
            <a:pPr marL="0" indent="0">
              <a:buNone/>
            </a:pPr>
            <a:r>
              <a:rPr lang="cs-CZ" b="1" dirty="0" smtClean="0"/>
              <a:t>SC 2.4 IROP</a:t>
            </a:r>
          </a:p>
          <a:p>
            <a:pPr marL="0" indent="0">
              <a:buNone/>
            </a:pPr>
            <a:r>
              <a:rPr lang="cs-CZ" dirty="0" smtClean="0"/>
              <a:t>Celkové způsobilé výdaje	</a:t>
            </a:r>
            <a:r>
              <a:rPr lang="cs-CZ" b="1" dirty="0" smtClean="0"/>
              <a:t>853 702 400 Kč</a:t>
            </a:r>
          </a:p>
          <a:p>
            <a:pPr marL="0" indent="0">
              <a:buNone/>
            </a:pPr>
            <a:r>
              <a:rPr lang="cs-CZ" dirty="0" smtClean="0"/>
              <a:t>Příspěvek Unie – IROP		</a:t>
            </a:r>
            <a:r>
              <a:rPr lang="cs-CZ" b="1" u="sng" dirty="0" smtClean="0">
                <a:solidFill>
                  <a:srgbClr val="00AEEF"/>
                </a:solidFill>
              </a:rPr>
              <a:t>725 647 000 Kč</a:t>
            </a:r>
          </a:p>
          <a:p>
            <a:pPr marL="0" indent="0">
              <a:buNone/>
            </a:pPr>
            <a:endParaRPr lang="cs-CZ" b="1" dirty="0" smtClean="0">
              <a:cs typeface="Arial" charset="0"/>
            </a:endParaRPr>
          </a:p>
          <a:p>
            <a:pPr marL="0" indent="0">
              <a:buNone/>
            </a:pPr>
            <a:r>
              <a:rPr lang="cs-CZ" b="1" dirty="0" smtClean="0">
                <a:cs typeface="Arial" charset="0"/>
              </a:rPr>
              <a:t>Opatření </a:t>
            </a:r>
            <a:r>
              <a:rPr lang="cs-CZ" b="1" dirty="0">
                <a:cs typeface="Arial" charset="0"/>
              </a:rPr>
              <a:t>3.1.1 Strategie </a:t>
            </a:r>
            <a:r>
              <a:rPr lang="cs-CZ" b="1" dirty="0" smtClean="0">
                <a:cs typeface="Arial" charset="0"/>
              </a:rPr>
              <a:t>ITI (MŠ)</a:t>
            </a:r>
          </a:p>
          <a:p>
            <a:pPr marL="0" indent="0">
              <a:buNone/>
            </a:pPr>
            <a:r>
              <a:rPr lang="cs-CZ" dirty="0"/>
              <a:t>Celkové způsobilé výdaje	</a:t>
            </a:r>
            <a:r>
              <a:rPr lang="cs-CZ" b="1" dirty="0" smtClean="0"/>
              <a:t>349 900 000 </a:t>
            </a:r>
            <a:r>
              <a:rPr lang="cs-CZ" b="1" dirty="0"/>
              <a:t>Kč</a:t>
            </a:r>
          </a:p>
          <a:p>
            <a:pPr marL="0" indent="0">
              <a:buNone/>
            </a:pPr>
            <a:r>
              <a:rPr lang="cs-CZ" dirty="0"/>
              <a:t>Příspěvek Unie – IROP		</a:t>
            </a:r>
            <a:r>
              <a:rPr lang="cs-CZ" b="1" u="sng" dirty="0" smtClean="0">
                <a:solidFill>
                  <a:srgbClr val="00AEEF"/>
                </a:solidFill>
              </a:rPr>
              <a:t>292 315 000 </a:t>
            </a:r>
            <a:r>
              <a:rPr lang="cs-CZ" b="1" u="sng" dirty="0">
                <a:solidFill>
                  <a:srgbClr val="00AEEF"/>
                </a:solidFill>
              </a:rPr>
              <a:t>Kč</a:t>
            </a:r>
          </a:p>
          <a:p>
            <a:pPr marL="0" indent="0">
              <a:buNone/>
            </a:pPr>
            <a:endParaRPr lang="cs-CZ" b="1" u="sng" dirty="0"/>
          </a:p>
          <a:p>
            <a:pPr marL="0" indent="0">
              <a:buNone/>
            </a:pPr>
            <a:endParaRPr lang="cs-CZ" b="1" u="sng" dirty="0" smtClean="0"/>
          </a:p>
          <a:p>
            <a:pPr marL="0" indent="0">
              <a:buNone/>
            </a:pPr>
            <a:endParaRPr lang="cs-CZ" b="1" u="sng" dirty="0"/>
          </a:p>
          <a:p>
            <a:pPr marL="0" indent="0">
              <a:buNone/>
            </a:pPr>
            <a:endParaRPr lang="cs-CZ" b="1" u="sng" dirty="0"/>
          </a:p>
        </p:txBody>
      </p:sp>
    </p:spTree>
    <p:extLst>
      <p:ext uri="{BB962C8B-B14F-4D97-AF65-F5344CB8AC3E}">
        <p14:creationId xmlns:p14="http://schemas.microsoft.com/office/powerpoint/2010/main" val="244166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649491"/>
          </a:xfrm>
        </p:spPr>
        <p:txBody>
          <a:bodyPr>
            <a:normAutofit fontScale="92500" lnSpcReduction="10000"/>
          </a:bodyPr>
          <a:lstStyle/>
          <a:p>
            <a:pPr marL="0" indent="0">
              <a:buNone/>
            </a:pPr>
            <a:r>
              <a:rPr lang="cs-CZ" b="1" dirty="0">
                <a:cs typeface="Arial" charset="0"/>
              </a:rPr>
              <a:t>Opatření 3.2.1 Strategie </a:t>
            </a:r>
            <a:r>
              <a:rPr lang="cs-CZ" b="1" dirty="0" smtClean="0">
                <a:cs typeface="Arial" charset="0"/>
              </a:rPr>
              <a:t>ITI (ZŠ + SŠ)</a:t>
            </a:r>
          </a:p>
          <a:p>
            <a:pPr marL="0" indent="0">
              <a:buNone/>
            </a:pPr>
            <a:r>
              <a:rPr lang="cs-CZ" dirty="0"/>
              <a:t>Celkové způsobilé výdaje	</a:t>
            </a:r>
            <a:r>
              <a:rPr lang="cs-CZ" b="1" dirty="0" smtClean="0"/>
              <a:t>509 802 400 </a:t>
            </a:r>
            <a:r>
              <a:rPr lang="cs-CZ" b="1" dirty="0"/>
              <a:t>Kč</a:t>
            </a:r>
          </a:p>
          <a:p>
            <a:pPr marL="0" indent="0">
              <a:buNone/>
            </a:pPr>
            <a:r>
              <a:rPr lang="cs-CZ" dirty="0"/>
              <a:t>Příspěvek Unie – IROP		</a:t>
            </a:r>
            <a:r>
              <a:rPr lang="cs-CZ" b="1" u="sng" dirty="0" smtClean="0">
                <a:solidFill>
                  <a:srgbClr val="00AEEF"/>
                </a:solidFill>
              </a:rPr>
              <a:t>433 332 000 Kč</a:t>
            </a:r>
          </a:p>
          <a:p>
            <a:pPr marL="0" indent="0">
              <a:buNone/>
            </a:pPr>
            <a:endParaRPr lang="cs-CZ" b="1" u="sng" dirty="0">
              <a:solidFill>
                <a:srgbClr val="00AEEF"/>
              </a:solidFill>
            </a:endParaRPr>
          </a:p>
          <a:p>
            <a:pPr marL="0" indent="0">
              <a:buNone/>
            </a:pPr>
            <a:r>
              <a:rPr lang="cs-CZ" b="1" i="1" dirty="0" smtClean="0"/>
              <a:t>Infrastruktura základních škol</a:t>
            </a:r>
          </a:p>
          <a:p>
            <a:pPr marL="0" indent="0">
              <a:buNone/>
            </a:pPr>
            <a:r>
              <a:rPr lang="cs-CZ" dirty="0"/>
              <a:t>Celkové způsobilé výdaje	</a:t>
            </a:r>
            <a:r>
              <a:rPr lang="cs-CZ" b="1" dirty="0" smtClean="0"/>
              <a:t>383 517 400 </a:t>
            </a:r>
            <a:r>
              <a:rPr lang="cs-CZ" b="1" dirty="0"/>
              <a:t>Kč</a:t>
            </a:r>
          </a:p>
          <a:p>
            <a:pPr marL="0" indent="0">
              <a:buNone/>
            </a:pPr>
            <a:r>
              <a:rPr lang="cs-CZ" dirty="0"/>
              <a:t>Příspěvek Unie – IROP		</a:t>
            </a:r>
            <a:r>
              <a:rPr lang="cs-CZ" b="1" u="sng" dirty="0" smtClean="0">
                <a:solidFill>
                  <a:srgbClr val="8ED8F8"/>
                </a:solidFill>
              </a:rPr>
              <a:t>325 989 790 Kč</a:t>
            </a:r>
          </a:p>
          <a:p>
            <a:pPr marL="0" indent="0">
              <a:buNone/>
            </a:pPr>
            <a:endParaRPr lang="cs-CZ" b="1" u="sng" dirty="0" smtClean="0">
              <a:solidFill>
                <a:srgbClr val="00AEEF"/>
              </a:solidFill>
            </a:endParaRPr>
          </a:p>
          <a:p>
            <a:pPr marL="0" indent="0">
              <a:buNone/>
            </a:pPr>
            <a:r>
              <a:rPr lang="cs-CZ" b="1" i="1" dirty="0" smtClean="0"/>
              <a:t>Infrastruktura středních a vyšších odborných škol</a:t>
            </a:r>
            <a:endParaRPr lang="cs-CZ" b="1" i="1" dirty="0"/>
          </a:p>
          <a:p>
            <a:pPr marL="0" indent="0">
              <a:buNone/>
            </a:pPr>
            <a:r>
              <a:rPr lang="cs-CZ" dirty="0"/>
              <a:t>Celkové způsobilé výdaje	</a:t>
            </a:r>
            <a:r>
              <a:rPr lang="cs-CZ" b="1" dirty="0" smtClean="0"/>
              <a:t>126 285 000 </a:t>
            </a:r>
            <a:r>
              <a:rPr lang="cs-CZ" b="1" dirty="0"/>
              <a:t>Kč</a:t>
            </a:r>
          </a:p>
          <a:p>
            <a:pPr marL="0" indent="0">
              <a:buNone/>
            </a:pPr>
            <a:r>
              <a:rPr lang="cs-CZ" dirty="0"/>
              <a:t>Příspěvek Unie – IROP		</a:t>
            </a:r>
            <a:r>
              <a:rPr lang="cs-CZ" b="1" u="sng" dirty="0" smtClean="0">
                <a:solidFill>
                  <a:srgbClr val="8ED8F8"/>
                </a:solidFill>
              </a:rPr>
              <a:t>107 342 250 </a:t>
            </a:r>
            <a:r>
              <a:rPr lang="cs-CZ" b="1" u="sng" dirty="0">
                <a:solidFill>
                  <a:srgbClr val="8ED8F8"/>
                </a:solidFill>
              </a:rPr>
              <a:t>Kč</a:t>
            </a:r>
          </a:p>
          <a:p>
            <a:pPr marL="0" indent="0">
              <a:buNone/>
            </a:pPr>
            <a:endParaRPr lang="cs-CZ" b="1" u="sng" dirty="0" smtClean="0">
              <a:solidFill>
                <a:srgbClr val="00AEEF"/>
              </a:solidFill>
            </a:endParaRPr>
          </a:p>
          <a:p>
            <a:pPr marL="0" indent="0">
              <a:buNone/>
            </a:pPr>
            <a:endParaRPr lang="cs-CZ" b="1" u="sng" dirty="0">
              <a:solidFill>
                <a:srgbClr val="00AEEF"/>
              </a:solidFill>
            </a:endParaRPr>
          </a:p>
          <a:p>
            <a:pPr marL="0" indent="0">
              <a:buNone/>
            </a:pPr>
            <a:endParaRPr lang="cs-CZ" b="1" u="sng" dirty="0" smtClean="0">
              <a:solidFill>
                <a:srgbClr val="00AEEF"/>
              </a:solidFill>
            </a:endParaRPr>
          </a:p>
          <a:p>
            <a:pPr marL="0" indent="0">
              <a:buNone/>
            </a:pPr>
            <a:endParaRPr lang="cs-CZ" b="1" u="sng" dirty="0">
              <a:solidFill>
                <a:srgbClr val="00AEEF"/>
              </a:solidFill>
            </a:endParaRPr>
          </a:p>
          <a:p>
            <a:pPr marL="0" indent="0">
              <a:buNone/>
            </a:pPr>
            <a:endParaRPr lang="cs-CZ" b="1" u="sng" dirty="0">
              <a:solidFill>
                <a:srgbClr val="00AEEF"/>
              </a:solidFill>
            </a:endParaRPr>
          </a:p>
          <a:p>
            <a:pPr marL="0" indent="0">
              <a:buNone/>
            </a:pPr>
            <a:endParaRPr lang="cs-CZ" dirty="0"/>
          </a:p>
        </p:txBody>
      </p:sp>
    </p:spTree>
    <p:extLst>
      <p:ext uri="{BB962C8B-B14F-4D97-AF65-F5344CB8AC3E}">
        <p14:creationId xmlns:p14="http://schemas.microsoft.com/office/powerpoint/2010/main" val="4568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Finanční plán čerpání</a:t>
            </a:r>
            <a:endParaRPr lang="cs-CZ" dirty="0"/>
          </a:p>
        </p:txBody>
      </p:sp>
      <p:sp>
        <p:nvSpPr>
          <p:cNvPr id="3" name="Zástupný symbol pro obsah 2"/>
          <p:cNvSpPr>
            <a:spLocks noGrp="1"/>
          </p:cNvSpPr>
          <p:nvPr>
            <p:ph idx="1"/>
          </p:nvPr>
        </p:nvSpPr>
        <p:spPr>
          <a:xfrm>
            <a:off x="457200" y="1600200"/>
            <a:ext cx="8507288" cy="4525963"/>
          </a:xfrm>
        </p:spPr>
        <p:txBody>
          <a:bodyPr>
            <a:normAutofit fontScale="85000" lnSpcReduction="20000"/>
          </a:bodyPr>
          <a:lstStyle/>
          <a:p>
            <a:pPr marL="0" indent="0">
              <a:buNone/>
            </a:pPr>
            <a:r>
              <a:rPr lang="cs-CZ" b="1" dirty="0" smtClean="0"/>
              <a:t>Opatření 3.1.1 Strategie ITI (MŠ)</a:t>
            </a:r>
          </a:p>
          <a:p>
            <a:pPr marL="0" indent="0">
              <a:buNone/>
            </a:pPr>
            <a:r>
              <a:rPr lang="cs-CZ" i="1" dirty="0" smtClean="0"/>
              <a:t>2017 – 227 290 000 Kč (78 % celé alokace)</a:t>
            </a:r>
          </a:p>
          <a:p>
            <a:pPr marL="0" indent="0">
              <a:buNone/>
            </a:pPr>
            <a:r>
              <a:rPr lang="cs-CZ" i="1" dirty="0" smtClean="0"/>
              <a:t>2018 –  48 025 000 Kč </a:t>
            </a:r>
            <a:r>
              <a:rPr lang="cs-CZ" b="1" i="1" dirty="0" smtClean="0">
                <a:solidFill>
                  <a:srgbClr val="00AEEF"/>
                </a:solidFill>
              </a:rPr>
              <a:t>(94 % celé alokace)</a:t>
            </a:r>
          </a:p>
          <a:p>
            <a:pPr marL="0" indent="0">
              <a:buNone/>
            </a:pPr>
            <a:endParaRPr lang="cs-CZ" dirty="0" smtClean="0"/>
          </a:p>
          <a:p>
            <a:pPr marL="0" indent="0">
              <a:buNone/>
            </a:pPr>
            <a:r>
              <a:rPr lang="cs-CZ" b="1" dirty="0" smtClean="0"/>
              <a:t>Opatření 3.2.1 Strategie ITI (ZŠ + SŠ)</a:t>
            </a:r>
          </a:p>
          <a:p>
            <a:pPr marL="0" indent="0">
              <a:buNone/>
            </a:pPr>
            <a:r>
              <a:rPr lang="cs-CZ" i="1" dirty="0" smtClean="0"/>
              <a:t>2017 – 0 Kč</a:t>
            </a:r>
          </a:p>
          <a:p>
            <a:pPr marL="0" indent="0">
              <a:buNone/>
            </a:pPr>
            <a:r>
              <a:rPr lang="cs-CZ" i="1" dirty="0" smtClean="0"/>
              <a:t>2018 – 170 034 000 Kč </a:t>
            </a:r>
            <a:r>
              <a:rPr lang="cs-CZ" b="1" i="1" dirty="0" smtClean="0">
                <a:solidFill>
                  <a:srgbClr val="00AEEF"/>
                </a:solidFill>
              </a:rPr>
              <a:t>(39 % celé alokace)</a:t>
            </a:r>
          </a:p>
          <a:p>
            <a:pPr marL="0" indent="0">
              <a:buNone/>
            </a:pPr>
            <a:endParaRPr lang="cs-CZ" b="1" i="1" dirty="0" smtClean="0">
              <a:solidFill>
                <a:srgbClr val="00AEEF"/>
              </a:solidFill>
            </a:endParaRPr>
          </a:p>
          <a:p>
            <a:pPr marL="0" indent="0">
              <a:buNone/>
            </a:pPr>
            <a:r>
              <a:rPr lang="pl-PL" b="1" dirty="0">
                <a:solidFill>
                  <a:srgbClr val="00AEEF"/>
                </a:solidFill>
              </a:rPr>
              <a:t>Datum ukončení realizace projektu:  do 31. 12. </a:t>
            </a:r>
            <a:r>
              <a:rPr lang="pl-PL" b="1" dirty="0" smtClean="0">
                <a:solidFill>
                  <a:srgbClr val="00AEEF"/>
                </a:solidFill>
              </a:rPr>
              <a:t>2018</a:t>
            </a:r>
          </a:p>
          <a:p>
            <a:pPr marL="0" indent="0">
              <a:buNone/>
            </a:pPr>
            <a:r>
              <a:rPr lang="pl-PL" dirty="0" smtClean="0">
                <a:solidFill>
                  <a:srgbClr val="939598"/>
                </a:solidFill>
              </a:rPr>
              <a:t>(min. </a:t>
            </a:r>
            <a:r>
              <a:rPr lang="pl-PL" dirty="0">
                <a:solidFill>
                  <a:srgbClr val="939598"/>
                </a:solidFill>
              </a:rPr>
              <a:t>u</a:t>
            </a:r>
            <a:r>
              <a:rPr lang="pl-PL" dirty="0" smtClean="0">
                <a:solidFill>
                  <a:srgbClr val="939598"/>
                </a:solidFill>
              </a:rPr>
              <a:t> vyhlášených výzev v roce 2016)</a:t>
            </a:r>
            <a:endParaRPr lang="pl-PL" dirty="0">
              <a:solidFill>
                <a:srgbClr val="939598"/>
              </a:solidFill>
            </a:endParaRPr>
          </a:p>
          <a:p>
            <a:pPr marL="0" indent="0">
              <a:buNone/>
            </a:pPr>
            <a:endParaRPr lang="cs-CZ" b="1" i="1" dirty="0">
              <a:solidFill>
                <a:srgbClr val="00AEEF"/>
              </a:solidFill>
            </a:endParaRPr>
          </a:p>
        </p:txBody>
      </p:sp>
    </p:spTree>
    <p:extLst>
      <p:ext uri="{BB962C8B-B14F-4D97-AF65-F5344CB8AC3E}">
        <p14:creationId xmlns:p14="http://schemas.microsoft.com/office/powerpoint/2010/main" val="2402765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Indikátory</a:t>
            </a:r>
            <a:endParaRPr lang="cs-CZ" dirty="0"/>
          </a:p>
        </p:txBody>
      </p:sp>
      <p:sp>
        <p:nvSpPr>
          <p:cNvPr id="3" name="Zástupný symbol pro obsah 2"/>
          <p:cNvSpPr>
            <a:spLocks noGrp="1"/>
          </p:cNvSpPr>
          <p:nvPr>
            <p:ph idx="1"/>
          </p:nvPr>
        </p:nvSpPr>
        <p:spPr/>
        <p:txBody>
          <a:bodyPr/>
          <a:lstStyle/>
          <a:p>
            <a:pPr marL="0" indent="0">
              <a:buNone/>
            </a:pPr>
            <a:r>
              <a:rPr lang="cs-CZ" b="1" dirty="0" smtClean="0"/>
              <a:t>Opatření 3.1.1 </a:t>
            </a:r>
            <a:r>
              <a:rPr lang="cs-CZ" b="1" dirty="0"/>
              <a:t>Strategie ITI (MŠ</a:t>
            </a:r>
            <a:r>
              <a:rPr lang="cs-CZ" b="1" dirty="0" smtClean="0"/>
              <a:t>)</a:t>
            </a:r>
          </a:p>
          <a:p>
            <a:pPr marL="0" indent="0">
              <a:buNone/>
            </a:pPr>
            <a:endParaRPr lang="cs-CZ" b="1" dirty="0"/>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011978126"/>
              </p:ext>
            </p:extLst>
          </p:nvPr>
        </p:nvGraphicFramePr>
        <p:xfrm>
          <a:off x="539552" y="2276872"/>
          <a:ext cx="6096000" cy="3108960"/>
        </p:xfrm>
        <a:graphic>
          <a:graphicData uri="http://schemas.openxmlformats.org/drawingml/2006/table">
            <a:tbl>
              <a:tblPr firstRow="1" bandRow="1">
                <a:tableStyleId>{5C22544A-7EE6-4342-B048-85BDC9FD1C3A}</a:tableStyleId>
              </a:tblPr>
              <a:tblGrid>
                <a:gridCol w="3096344"/>
                <a:gridCol w="967656"/>
                <a:gridCol w="2032000"/>
              </a:tblGrid>
              <a:tr h="370840">
                <a:tc>
                  <a:txBody>
                    <a:bodyPr/>
                    <a:lstStyle/>
                    <a:p>
                      <a:pPr algn="ctr"/>
                      <a:r>
                        <a:rPr lang="cs-CZ" sz="2000" dirty="0" smtClean="0"/>
                        <a:t>Indikátor</a:t>
                      </a:r>
                      <a:endParaRPr lang="cs-CZ" sz="2000" dirty="0"/>
                    </a:p>
                  </a:txBody>
                  <a:tcPr anchor="ctr">
                    <a:solidFill>
                      <a:srgbClr val="00AEEF"/>
                    </a:solidFill>
                  </a:tcPr>
                </a:tc>
                <a:tc>
                  <a:txBody>
                    <a:bodyPr/>
                    <a:lstStyle/>
                    <a:p>
                      <a:pPr algn="ctr"/>
                      <a:r>
                        <a:rPr lang="cs-CZ" sz="2000" dirty="0" smtClean="0"/>
                        <a:t>Milník 2018</a:t>
                      </a:r>
                      <a:endParaRPr lang="cs-CZ" sz="2000" dirty="0"/>
                    </a:p>
                  </a:txBody>
                  <a:tcPr anchor="ctr">
                    <a:solidFill>
                      <a:srgbClr val="00AEEF"/>
                    </a:solidFill>
                  </a:tcPr>
                </a:tc>
                <a:tc>
                  <a:txBody>
                    <a:bodyPr/>
                    <a:lstStyle/>
                    <a:p>
                      <a:pPr algn="ctr"/>
                      <a:r>
                        <a:rPr lang="cs-CZ" sz="2000" dirty="0" smtClean="0"/>
                        <a:t>Cílová</a:t>
                      </a:r>
                      <a:r>
                        <a:rPr lang="cs-CZ" sz="2000" baseline="0" dirty="0" smtClean="0"/>
                        <a:t> hodnota 2023</a:t>
                      </a:r>
                      <a:endParaRPr lang="cs-CZ" sz="2000" dirty="0"/>
                    </a:p>
                  </a:txBody>
                  <a:tcPr anchor="ctr">
                    <a:solidFill>
                      <a:srgbClr val="00AEEF"/>
                    </a:solidFill>
                  </a:tcPr>
                </a:tc>
              </a:tr>
              <a:tr h="370840">
                <a:tc>
                  <a:txBody>
                    <a:bodyPr/>
                    <a:lstStyle/>
                    <a:p>
                      <a:pPr algn="l"/>
                      <a:r>
                        <a:rPr lang="cs-CZ" sz="2000" kern="1200" dirty="0" smtClean="0">
                          <a:solidFill>
                            <a:schemeClr val="dk1"/>
                          </a:solidFill>
                          <a:effectLst/>
                          <a:latin typeface="+mn-lt"/>
                          <a:ea typeface="+mn-ea"/>
                          <a:cs typeface="+mn-cs"/>
                        </a:rPr>
                        <a:t>Počet podpořených vzdělávacích zařízení</a:t>
                      </a:r>
                      <a:endParaRPr lang="cs-CZ" sz="2000" dirty="0"/>
                    </a:p>
                  </a:txBody>
                  <a:tcPr anchor="ctr">
                    <a:solidFill>
                      <a:srgbClr val="939598"/>
                    </a:solidFill>
                  </a:tcPr>
                </a:tc>
                <a:tc>
                  <a:txBody>
                    <a:bodyPr/>
                    <a:lstStyle/>
                    <a:p>
                      <a:pPr algn="ctr"/>
                      <a:r>
                        <a:rPr lang="cs-CZ" sz="2000" dirty="0" smtClean="0"/>
                        <a:t>7</a:t>
                      </a:r>
                      <a:endParaRPr lang="cs-CZ" sz="2000" dirty="0"/>
                    </a:p>
                  </a:txBody>
                  <a:tcPr anchor="ctr">
                    <a:solidFill>
                      <a:srgbClr val="939598"/>
                    </a:solidFill>
                  </a:tcPr>
                </a:tc>
                <a:tc>
                  <a:txBody>
                    <a:bodyPr/>
                    <a:lstStyle/>
                    <a:p>
                      <a:pPr algn="ctr"/>
                      <a:r>
                        <a:rPr lang="cs-CZ" sz="2000" dirty="0" smtClean="0"/>
                        <a:t>13</a:t>
                      </a:r>
                      <a:endParaRPr lang="cs-CZ" sz="2000" dirty="0"/>
                    </a:p>
                  </a:txBody>
                  <a:tcPr anchor="ctr">
                    <a:solidFill>
                      <a:srgbClr val="939598"/>
                    </a:solidFill>
                  </a:tcPr>
                </a:tc>
              </a:tr>
              <a:tr h="370840">
                <a:tc>
                  <a:txBody>
                    <a:bodyPr/>
                    <a:lstStyle/>
                    <a:p>
                      <a:pPr algn="l"/>
                      <a:r>
                        <a:rPr lang="cs-CZ" sz="2000" kern="1200" dirty="0" smtClean="0">
                          <a:solidFill>
                            <a:schemeClr val="dk1"/>
                          </a:solidFill>
                          <a:effectLst/>
                          <a:latin typeface="+mn-lt"/>
                          <a:ea typeface="+mn-ea"/>
                          <a:cs typeface="+mn-cs"/>
                        </a:rPr>
                        <a:t>Kapacita podporovaných zařízení péče o děti nebo vzdělávacích zařízení </a:t>
                      </a:r>
                      <a:endParaRPr lang="cs-CZ" sz="2000" dirty="0"/>
                    </a:p>
                  </a:txBody>
                  <a:tcPr anchor="ctr">
                    <a:solidFill>
                      <a:srgbClr val="D1D3D4"/>
                    </a:solidFill>
                  </a:tcPr>
                </a:tc>
                <a:tc>
                  <a:txBody>
                    <a:bodyPr/>
                    <a:lstStyle/>
                    <a:p>
                      <a:pPr algn="ctr"/>
                      <a:r>
                        <a:rPr lang="cs-CZ" sz="2000" dirty="0" smtClean="0"/>
                        <a:t>-</a:t>
                      </a:r>
                      <a:endParaRPr lang="cs-CZ" sz="2000" dirty="0"/>
                    </a:p>
                  </a:txBody>
                  <a:tcPr anchor="ctr">
                    <a:solidFill>
                      <a:srgbClr val="D1D3D4"/>
                    </a:solidFill>
                  </a:tcPr>
                </a:tc>
                <a:tc>
                  <a:txBody>
                    <a:bodyPr/>
                    <a:lstStyle/>
                    <a:p>
                      <a:pPr algn="ctr"/>
                      <a:r>
                        <a:rPr lang="cs-CZ" sz="2000" dirty="0" smtClean="0"/>
                        <a:t>1 246</a:t>
                      </a:r>
                      <a:endParaRPr lang="cs-CZ" sz="2000" dirty="0"/>
                    </a:p>
                  </a:txBody>
                  <a:tcPr anchor="ctr">
                    <a:solidFill>
                      <a:srgbClr val="D1D3D4"/>
                    </a:solidFill>
                  </a:tcPr>
                </a:tc>
              </a:tr>
              <a:tr h="370840">
                <a:tc>
                  <a:txBody>
                    <a:bodyPr/>
                    <a:lstStyle/>
                    <a:p>
                      <a:pPr algn="l"/>
                      <a:r>
                        <a:rPr lang="cs-CZ" sz="2000" kern="1200" dirty="0" smtClean="0">
                          <a:solidFill>
                            <a:schemeClr val="dk1"/>
                          </a:solidFill>
                          <a:effectLst/>
                          <a:latin typeface="+mn-lt"/>
                          <a:ea typeface="+mn-ea"/>
                          <a:cs typeface="+mn-cs"/>
                        </a:rPr>
                        <a:t>Počet osob využívající zařízení péče o děti do 3 let</a:t>
                      </a:r>
                      <a:endParaRPr lang="cs-CZ" sz="2000" dirty="0"/>
                    </a:p>
                  </a:txBody>
                  <a:tcPr anchor="ctr">
                    <a:solidFill>
                      <a:srgbClr val="939598"/>
                    </a:solidFill>
                  </a:tcPr>
                </a:tc>
                <a:tc>
                  <a:txBody>
                    <a:bodyPr/>
                    <a:lstStyle/>
                    <a:p>
                      <a:pPr algn="ctr"/>
                      <a:r>
                        <a:rPr lang="cs-CZ" sz="2000" dirty="0" smtClean="0"/>
                        <a:t>-</a:t>
                      </a:r>
                      <a:endParaRPr lang="cs-CZ" sz="2000" dirty="0"/>
                    </a:p>
                  </a:txBody>
                  <a:tcPr anchor="ctr">
                    <a:solidFill>
                      <a:srgbClr val="939598"/>
                    </a:solidFill>
                  </a:tcPr>
                </a:tc>
                <a:tc>
                  <a:txBody>
                    <a:bodyPr/>
                    <a:lstStyle/>
                    <a:p>
                      <a:pPr algn="ctr"/>
                      <a:r>
                        <a:rPr lang="cs-CZ" sz="2000" dirty="0" smtClean="0"/>
                        <a:t>53</a:t>
                      </a:r>
                      <a:endParaRPr lang="cs-CZ" sz="2000" dirty="0"/>
                    </a:p>
                  </a:txBody>
                  <a:tcPr anchor="ctr">
                    <a:solidFill>
                      <a:srgbClr val="939598"/>
                    </a:solidFill>
                  </a:tcPr>
                </a:tc>
              </a:tr>
            </a:tbl>
          </a:graphicData>
        </a:graphic>
      </p:graphicFrame>
    </p:spTree>
    <p:extLst>
      <p:ext uri="{BB962C8B-B14F-4D97-AF65-F5344CB8AC3E}">
        <p14:creationId xmlns:p14="http://schemas.microsoft.com/office/powerpoint/2010/main" val="328600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Indikátory</a:t>
            </a:r>
            <a:endParaRPr lang="cs-CZ" dirty="0"/>
          </a:p>
        </p:txBody>
      </p:sp>
      <p:sp>
        <p:nvSpPr>
          <p:cNvPr id="3" name="Zástupný symbol pro obsah 2"/>
          <p:cNvSpPr>
            <a:spLocks noGrp="1"/>
          </p:cNvSpPr>
          <p:nvPr>
            <p:ph idx="1"/>
          </p:nvPr>
        </p:nvSpPr>
        <p:spPr/>
        <p:txBody>
          <a:bodyPr/>
          <a:lstStyle/>
          <a:p>
            <a:pPr marL="0" indent="0">
              <a:buNone/>
            </a:pPr>
            <a:r>
              <a:rPr lang="cs-CZ" b="1" dirty="0"/>
              <a:t>Opatření 3.2.1 Strategie ITI (ZŠ + SŠ)</a:t>
            </a:r>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040927430"/>
              </p:ext>
            </p:extLst>
          </p:nvPr>
        </p:nvGraphicFramePr>
        <p:xfrm>
          <a:off x="539552" y="2276872"/>
          <a:ext cx="6096000" cy="2407920"/>
        </p:xfrm>
        <a:graphic>
          <a:graphicData uri="http://schemas.openxmlformats.org/drawingml/2006/table">
            <a:tbl>
              <a:tblPr firstRow="1" bandRow="1">
                <a:tableStyleId>{5C22544A-7EE6-4342-B048-85BDC9FD1C3A}</a:tableStyleId>
              </a:tblPr>
              <a:tblGrid>
                <a:gridCol w="3096344"/>
                <a:gridCol w="967656"/>
                <a:gridCol w="2032000"/>
              </a:tblGrid>
              <a:tr h="370840">
                <a:tc>
                  <a:txBody>
                    <a:bodyPr/>
                    <a:lstStyle/>
                    <a:p>
                      <a:pPr algn="ctr"/>
                      <a:r>
                        <a:rPr lang="cs-CZ" sz="2000" dirty="0" smtClean="0"/>
                        <a:t>Indikátor</a:t>
                      </a:r>
                      <a:endParaRPr lang="cs-CZ" sz="2000" dirty="0"/>
                    </a:p>
                  </a:txBody>
                  <a:tcPr anchor="ctr">
                    <a:solidFill>
                      <a:srgbClr val="00AEEF"/>
                    </a:solidFill>
                  </a:tcPr>
                </a:tc>
                <a:tc>
                  <a:txBody>
                    <a:bodyPr/>
                    <a:lstStyle/>
                    <a:p>
                      <a:pPr algn="ctr"/>
                      <a:r>
                        <a:rPr lang="cs-CZ" sz="2000" dirty="0" smtClean="0"/>
                        <a:t>Milník 2018</a:t>
                      </a:r>
                      <a:endParaRPr lang="cs-CZ" sz="2000" dirty="0"/>
                    </a:p>
                  </a:txBody>
                  <a:tcPr anchor="ctr">
                    <a:solidFill>
                      <a:srgbClr val="00AEEF"/>
                    </a:solidFill>
                  </a:tcPr>
                </a:tc>
                <a:tc>
                  <a:txBody>
                    <a:bodyPr/>
                    <a:lstStyle/>
                    <a:p>
                      <a:pPr algn="ctr"/>
                      <a:r>
                        <a:rPr lang="cs-CZ" sz="2000" dirty="0" smtClean="0"/>
                        <a:t>Cílová</a:t>
                      </a:r>
                      <a:r>
                        <a:rPr lang="cs-CZ" sz="2000" baseline="0" dirty="0" smtClean="0"/>
                        <a:t> hodnota 2023</a:t>
                      </a:r>
                      <a:endParaRPr lang="cs-CZ" sz="2000" dirty="0"/>
                    </a:p>
                  </a:txBody>
                  <a:tcPr anchor="ctr">
                    <a:solidFill>
                      <a:srgbClr val="00AEEF"/>
                    </a:solidFill>
                  </a:tcPr>
                </a:tc>
              </a:tr>
              <a:tr h="370840">
                <a:tc>
                  <a:txBody>
                    <a:bodyPr/>
                    <a:lstStyle/>
                    <a:p>
                      <a:pPr algn="l"/>
                      <a:r>
                        <a:rPr lang="cs-CZ" sz="2000" kern="1200" dirty="0" smtClean="0">
                          <a:solidFill>
                            <a:schemeClr val="dk1"/>
                          </a:solidFill>
                          <a:effectLst/>
                          <a:latin typeface="+mn-lt"/>
                          <a:ea typeface="+mn-ea"/>
                          <a:cs typeface="+mn-cs"/>
                        </a:rPr>
                        <a:t>Počet podpořených vzdělávacích zařízení</a:t>
                      </a:r>
                      <a:endParaRPr lang="cs-CZ" sz="2000" dirty="0"/>
                    </a:p>
                  </a:txBody>
                  <a:tcPr anchor="ctr">
                    <a:solidFill>
                      <a:srgbClr val="939598"/>
                    </a:solidFill>
                  </a:tcPr>
                </a:tc>
                <a:tc>
                  <a:txBody>
                    <a:bodyPr/>
                    <a:lstStyle/>
                    <a:p>
                      <a:pPr algn="ctr"/>
                      <a:r>
                        <a:rPr lang="cs-CZ" sz="2000" dirty="0" smtClean="0"/>
                        <a:t>33</a:t>
                      </a:r>
                      <a:endParaRPr lang="cs-CZ" sz="2000" dirty="0"/>
                    </a:p>
                  </a:txBody>
                  <a:tcPr anchor="ctr">
                    <a:solidFill>
                      <a:srgbClr val="939598"/>
                    </a:solidFill>
                  </a:tcPr>
                </a:tc>
                <a:tc>
                  <a:txBody>
                    <a:bodyPr/>
                    <a:lstStyle/>
                    <a:p>
                      <a:pPr algn="ctr"/>
                      <a:r>
                        <a:rPr lang="cs-CZ" sz="2000" dirty="0" smtClean="0"/>
                        <a:t>53</a:t>
                      </a:r>
                      <a:endParaRPr lang="cs-CZ" sz="2000" dirty="0"/>
                    </a:p>
                  </a:txBody>
                  <a:tcPr anchor="ctr">
                    <a:solidFill>
                      <a:srgbClr val="939598"/>
                    </a:solidFill>
                  </a:tcPr>
                </a:tc>
              </a:tr>
              <a:tr h="370840">
                <a:tc>
                  <a:txBody>
                    <a:bodyPr/>
                    <a:lstStyle/>
                    <a:p>
                      <a:pPr algn="l"/>
                      <a:r>
                        <a:rPr lang="cs-CZ" sz="2000" kern="1200" dirty="0" smtClean="0">
                          <a:solidFill>
                            <a:schemeClr val="dk1"/>
                          </a:solidFill>
                          <a:effectLst/>
                          <a:latin typeface="+mn-lt"/>
                          <a:ea typeface="+mn-ea"/>
                          <a:cs typeface="+mn-cs"/>
                        </a:rPr>
                        <a:t>Kapacita podporovaných zařízení péče o děti nebo vzdělávacích zařízení </a:t>
                      </a:r>
                      <a:endParaRPr lang="cs-CZ" sz="2000" dirty="0"/>
                    </a:p>
                  </a:txBody>
                  <a:tcPr anchor="ctr">
                    <a:solidFill>
                      <a:srgbClr val="D1D3D4"/>
                    </a:solidFill>
                  </a:tcPr>
                </a:tc>
                <a:tc>
                  <a:txBody>
                    <a:bodyPr/>
                    <a:lstStyle/>
                    <a:p>
                      <a:pPr algn="ctr"/>
                      <a:r>
                        <a:rPr lang="cs-CZ" sz="2000" dirty="0" smtClean="0"/>
                        <a:t>-</a:t>
                      </a:r>
                      <a:endParaRPr lang="cs-CZ" sz="2000" dirty="0"/>
                    </a:p>
                  </a:txBody>
                  <a:tcPr anchor="ctr">
                    <a:solidFill>
                      <a:srgbClr val="D1D3D4"/>
                    </a:solidFill>
                  </a:tcPr>
                </a:tc>
                <a:tc>
                  <a:txBody>
                    <a:bodyPr/>
                    <a:lstStyle/>
                    <a:p>
                      <a:pPr algn="ctr"/>
                      <a:r>
                        <a:rPr lang="cs-CZ" sz="2000" dirty="0" smtClean="0"/>
                        <a:t>9</a:t>
                      </a:r>
                      <a:r>
                        <a:rPr lang="cs-CZ" sz="2000" baseline="0" dirty="0" smtClean="0"/>
                        <a:t> 803</a:t>
                      </a:r>
                      <a:endParaRPr lang="cs-CZ" sz="2000" dirty="0"/>
                    </a:p>
                  </a:txBody>
                  <a:tcPr anchor="ctr">
                    <a:solidFill>
                      <a:srgbClr val="D1D3D4"/>
                    </a:solidFill>
                  </a:tcPr>
                </a:tc>
              </a:tr>
            </a:tbl>
          </a:graphicData>
        </a:graphic>
      </p:graphicFrame>
    </p:spTree>
    <p:extLst>
      <p:ext uri="{BB962C8B-B14F-4D97-AF65-F5344CB8AC3E}">
        <p14:creationId xmlns:p14="http://schemas.microsoft.com/office/powerpoint/2010/main" val="302491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579296" cy="5400600"/>
          </a:xfrm>
        </p:spPr>
        <p:txBody>
          <a:bodyPr>
            <a:normAutofit fontScale="62500" lnSpcReduction="20000"/>
          </a:bodyPr>
          <a:lstStyle/>
          <a:p>
            <a:pPr marL="0" indent="0">
              <a:buNone/>
            </a:pPr>
            <a:r>
              <a:rPr lang="cs-CZ" sz="4500" b="1" dirty="0">
                <a:solidFill>
                  <a:srgbClr val="00AEEF"/>
                </a:solidFill>
              </a:rPr>
              <a:t>Počet podpořených vzdělávacích </a:t>
            </a:r>
            <a:r>
              <a:rPr lang="cs-CZ" sz="4500" b="1" dirty="0" smtClean="0">
                <a:solidFill>
                  <a:srgbClr val="00AEEF"/>
                </a:solidFill>
              </a:rPr>
              <a:t>zařízení</a:t>
            </a:r>
          </a:p>
          <a:p>
            <a:pPr marL="0" indent="0">
              <a:buNone/>
            </a:pPr>
            <a:r>
              <a:rPr lang="cs-CZ" i="1" dirty="0" smtClean="0"/>
              <a:t>„Jedná </a:t>
            </a:r>
            <a:r>
              <a:rPr lang="cs-CZ" i="1" dirty="0"/>
              <a:t>se o počet podpořených vzdělávacích zařízení, které vycházejí ze zákona o předškolním, základním, středním, vyšším odborném a jiném vzdělávání č. 561/2004 Sb., který definuje druhy jednotlivých </a:t>
            </a:r>
            <a:r>
              <a:rPr lang="cs-CZ" i="1" dirty="0" smtClean="0"/>
              <a:t>škol: MŠ, ZŠ, SŠ </a:t>
            </a:r>
            <a:r>
              <a:rPr lang="cs-CZ" i="1" dirty="0"/>
              <a:t>a dále rovněž jiná vzdělávací, výchovná apod. zařízení, která spadají svým tematickým zaměřením do daného operačního programu</a:t>
            </a:r>
            <a:r>
              <a:rPr lang="cs-CZ" i="1" dirty="0" smtClean="0"/>
              <a:t>.“</a:t>
            </a:r>
          </a:p>
          <a:p>
            <a:pPr marL="0" indent="0">
              <a:buNone/>
            </a:pPr>
            <a:endParaRPr lang="cs-CZ" i="1" dirty="0"/>
          </a:p>
          <a:p>
            <a:pPr marL="0" indent="0">
              <a:buNone/>
            </a:pPr>
            <a:r>
              <a:rPr lang="cs-CZ" dirty="0"/>
              <a:t>Za vzdělávací zařízení je považován subjekt splňující výše uvedenou definici indikátoru, mající vlastní IČ. Tedy i v případě, kdy jsou projektem podpořena například dvě pracoviště jedné MŠ (tj. jedné právnické osoby), je cílová hodnota rovna jedné (tedy není započítáno každé, například odloučené pracoviště MŠ, ale jedna MŠ jako právnická osoba</a:t>
            </a:r>
            <a:r>
              <a:rPr lang="cs-CZ" dirty="0" smtClean="0"/>
              <a:t>). </a:t>
            </a:r>
            <a:r>
              <a:rPr lang="cs-CZ" dirty="0"/>
              <a:t>Z</a:t>
            </a:r>
            <a:r>
              <a:rPr lang="cs-CZ" dirty="0" smtClean="0"/>
              <a:t>a </a:t>
            </a:r>
            <a:r>
              <a:rPr lang="cs-CZ" dirty="0"/>
              <a:t>vzdělávací zařízení považována škola či školské zařízení uvedené v Rejstříku škol a školských zařízení s vlastním identifikátorem školy/zařízení  (IZO). Do Indikátoru nelze započítat (se nezapočítávají) školní jídelny a stravovací zařízení, ta nejsou v této výzvě podporována</a:t>
            </a:r>
            <a:r>
              <a:rPr lang="cs-CZ" dirty="0" smtClean="0"/>
              <a:t>. Tedy </a:t>
            </a:r>
            <a:r>
              <a:rPr lang="cs-CZ" dirty="0"/>
              <a:t>i v případě, kdy jsou projektem podpořena například dvě pracoviště jedné </a:t>
            </a:r>
            <a:r>
              <a:rPr lang="cs-CZ" dirty="0" smtClean="0"/>
              <a:t>školy </a:t>
            </a:r>
            <a:r>
              <a:rPr lang="cs-CZ" dirty="0"/>
              <a:t>(tj. jedné právnické osoby), je cílová hodnota rovna počtu IZO, které má dané zařízení předěleno (bez jídelen a stravovacích zařízení).</a:t>
            </a:r>
          </a:p>
          <a:p>
            <a:pPr marL="0" indent="0">
              <a:buNone/>
            </a:pPr>
            <a:endParaRPr lang="cs-CZ" i="1" dirty="0"/>
          </a:p>
          <a:p>
            <a:pPr marL="0" indent="0">
              <a:buNone/>
            </a:pPr>
            <a:r>
              <a:rPr lang="cs-CZ" b="1" dirty="0"/>
              <a:t>Tolerance: ŽÁDNÁ, je nutné dosáhnout cílové hodnoty</a:t>
            </a:r>
            <a:endParaRPr lang="cs-CZ" dirty="0"/>
          </a:p>
          <a:p>
            <a:pPr marL="0" indent="0">
              <a:buNone/>
            </a:pPr>
            <a:endParaRPr lang="cs-CZ" i="1" dirty="0"/>
          </a:p>
          <a:p>
            <a:pPr marL="0" indent="0">
              <a:buNone/>
            </a:pPr>
            <a:endParaRPr lang="cs-CZ" i="1" dirty="0"/>
          </a:p>
          <a:p>
            <a:endParaRPr lang="cs-CZ" dirty="0"/>
          </a:p>
        </p:txBody>
      </p:sp>
    </p:spTree>
    <p:extLst>
      <p:ext uri="{BB962C8B-B14F-4D97-AF65-F5344CB8AC3E}">
        <p14:creationId xmlns:p14="http://schemas.microsoft.com/office/powerpoint/2010/main" val="153284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Integrovaná strategie pro ITI PMO</a:t>
            </a:r>
            <a:endParaRPr lang="cs-CZ"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dirty="0"/>
              <a:t>Integrovaný nástroj pro realizaci </a:t>
            </a:r>
            <a:r>
              <a:rPr lang="cs-CZ" b="1" dirty="0" smtClean="0"/>
              <a:t>územní dimenze</a:t>
            </a:r>
            <a:endParaRPr lang="cs-CZ" b="1" dirty="0"/>
          </a:p>
          <a:p>
            <a:pPr>
              <a:buFont typeface="Wingdings" panose="05000000000000000000" pitchFamily="2" charset="2"/>
              <a:buChar char="Ø"/>
            </a:pPr>
            <a:r>
              <a:rPr lang="cs-CZ" dirty="0"/>
              <a:t>Specifikace čerpání prostředků z ESI fondů na území PMO</a:t>
            </a:r>
          </a:p>
          <a:p>
            <a:pPr>
              <a:buFont typeface="Wingdings" panose="05000000000000000000" pitchFamily="2" charset="2"/>
              <a:buChar char="Ø"/>
            </a:pPr>
            <a:r>
              <a:rPr lang="cs-CZ" dirty="0"/>
              <a:t>Specifikace aktivit pro danou oblast, ale nejedná se o </a:t>
            </a:r>
            <a:r>
              <a:rPr lang="cs-CZ" i="1" dirty="0"/>
              <a:t>„změkčování“ </a:t>
            </a:r>
            <a:r>
              <a:rPr lang="cs-CZ" dirty="0"/>
              <a:t>podmínek nastavených IROP</a:t>
            </a:r>
          </a:p>
          <a:p>
            <a:pPr>
              <a:buFont typeface="Wingdings" panose="05000000000000000000" pitchFamily="2" charset="2"/>
              <a:buChar char="Ø"/>
            </a:pPr>
            <a:r>
              <a:rPr lang="cs-CZ" dirty="0"/>
              <a:t>Důraz na </a:t>
            </a:r>
            <a:r>
              <a:rPr lang="cs-CZ" b="1" dirty="0"/>
              <a:t>„územní integrovaný přístup“</a:t>
            </a:r>
          </a:p>
        </p:txBody>
      </p:sp>
    </p:spTree>
    <p:extLst>
      <p:ext uri="{BB962C8B-B14F-4D97-AF65-F5344CB8AC3E}">
        <p14:creationId xmlns:p14="http://schemas.microsoft.com/office/powerpoint/2010/main" val="121762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579296" cy="6336704"/>
          </a:xfrm>
        </p:spPr>
        <p:txBody>
          <a:bodyPr>
            <a:normAutofit fontScale="70000" lnSpcReduction="20000"/>
          </a:bodyPr>
          <a:lstStyle/>
          <a:p>
            <a:pPr marL="0" indent="0">
              <a:buNone/>
            </a:pPr>
            <a:r>
              <a:rPr lang="cs-CZ" sz="4000" b="1" dirty="0" smtClean="0">
                <a:solidFill>
                  <a:srgbClr val="00AEEF"/>
                </a:solidFill>
              </a:rPr>
              <a:t>Kapacita podporovaných zařízení péče o děti nebo vzdělávacích zařízení</a:t>
            </a:r>
          </a:p>
          <a:p>
            <a:pPr marL="0" indent="0">
              <a:buNone/>
            </a:pPr>
            <a:r>
              <a:rPr lang="cs-CZ" i="1" dirty="0" smtClean="0"/>
              <a:t>„Počet </a:t>
            </a:r>
            <a:r>
              <a:rPr lang="cs-CZ" i="1" dirty="0"/>
              <a:t>uživatelů, kteří mohou využít nově vybudovaná nebo inovovaná dětská nebo vzdělávací zařízení, což představuje nové nebo renovované budovy nebo nové vybavení, pořízené v rámci projektu.  "Uživatelé" jsou </a:t>
            </a:r>
            <a:r>
              <a:rPr lang="cs-CZ" i="1" dirty="0" smtClean="0"/>
              <a:t>děti, žáci </a:t>
            </a:r>
            <a:r>
              <a:rPr lang="cs-CZ" i="1" dirty="0"/>
              <a:t>nebo studenti (to znamená vychovávané a vzdělávané osoby), nikoliv učitelé, rodiče nebo jiní lidé, kteří mohou tyto budovy také využívat. Indikátor měří nominální kapacitu (počet možných uživatelů, který je obyčejně vyšší nebo rovný počtu skutečných uživatelů</a:t>
            </a:r>
            <a:r>
              <a:rPr lang="cs-CZ" i="1" dirty="0" smtClean="0"/>
              <a:t>).“</a:t>
            </a:r>
          </a:p>
          <a:p>
            <a:pPr marL="0" indent="0">
              <a:buNone/>
            </a:pPr>
            <a:endParaRPr lang="cs-CZ" i="1" dirty="0"/>
          </a:p>
          <a:p>
            <a:pPr marL="0" indent="0">
              <a:buNone/>
            </a:pPr>
            <a:r>
              <a:rPr lang="cs-CZ" dirty="0"/>
              <a:t>V případě investic do infrastruktury je míněna maximální okamžitá (nominální) kapacita uživatelů takto upravované či budované infrastruktury (např. nové či inovované učebny</a:t>
            </a:r>
            <a:r>
              <a:rPr lang="cs-CZ" dirty="0" smtClean="0"/>
              <a:t>). V případě úprav celého zařízení (např. bezbariérová úprava) bude uvedena kapacita uživatelů celého zařízení. </a:t>
            </a:r>
            <a:r>
              <a:rPr lang="cs-CZ" dirty="0"/>
              <a:t>V případě nákupu vybavení je kapacitou míněn maximální počet uživatelů, kteří mohou ve stejný okamžik pořízené vybavení užívat. </a:t>
            </a:r>
            <a:endParaRPr lang="cs-CZ" i="1" dirty="0" smtClean="0"/>
          </a:p>
          <a:p>
            <a:pPr marL="0" indent="0">
              <a:buNone/>
            </a:pPr>
            <a:endParaRPr lang="cs-CZ" i="1" dirty="0"/>
          </a:p>
          <a:p>
            <a:pPr marL="0" indent="0">
              <a:buNone/>
            </a:pPr>
            <a:r>
              <a:rPr lang="cs-CZ" b="1" dirty="0"/>
              <a:t>Tolerance: Akceptovatelná odchylka je ± 10 % </a:t>
            </a:r>
            <a:r>
              <a:rPr lang="cs-CZ" b="1" dirty="0" smtClean="0"/>
              <a:t>(</a:t>
            </a:r>
            <a:r>
              <a:rPr lang="cs-CZ" b="1" dirty="0"/>
              <a:t>± 5</a:t>
            </a:r>
            <a:r>
              <a:rPr lang="cs-CZ" b="1" dirty="0" smtClean="0"/>
              <a:t> % u MŠ) z</a:t>
            </a:r>
            <a:r>
              <a:rPr lang="cs-CZ" b="1" dirty="0"/>
              <a:t> cílové hodnoty</a:t>
            </a:r>
            <a:endParaRPr lang="cs-CZ" i="1" dirty="0" smtClean="0"/>
          </a:p>
          <a:p>
            <a:pPr marL="0" indent="0">
              <a:buNone/>
            </a:pPr>
            <a:endParaRPr lang="cs-CZ" i="1" dirty="0"/>
          </a:p>
          <a:p>
            <a:pPr marL="0" indent="0">
              <a:buNone/>
            </a:pPr>
            <a:endParaRPr lang="cs-CZ" i="1" dirty="0"/>
          </a:p>
          <a:p>
            <a:endParaRPr lang="cs-CZ" dirty="0"/>
          </a:p>
        </p:txBody>
      </p:sp>
    </p:spTree>
    <p:extLst>
      <p:ext uri="{BB962C8B-B14F-4D97-AF65-F5344CB8AC3E}">
        <p14:creationId xmlns:p14="http://schemas.microsoft.com/office/powerpoint/2010/main" val="3911021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579296" cy="6336704"/>
          </a:xfrm>
        </p:spPr>
        <p:txBody>
          <a:bodyPr>
            <a:normAutofit fontScale="77500" lnSpcReduction="20000"/>
          </a:bodyPr>
          <a:lstStyle/>
          <a:p>
            <a:pPr marL="0" indent="0">
              <a:buNone/>
            </a:pPr>
            <a:r>
              <a:rPr lang="cs-CZ" sz="4000" b="1" dirty="0" smtClean="0">
                <a:solidFill>
                  <a:srgbClr val="00AEEF"/>
                </a:solidFill>
              </a:rPr>
              <a:t>Počet osob využívající zařízení péče o děti do 3 let</a:t>
            </a:r>
          </a:p>
          <a:p>
            <a:pPr marL="0" indent="0">
              <a:buNone/>
            </a:pPr>
            <a:r>
              <a:rPr lang="cs-CZ" i="1" dirty="0" smtClean="0"/>
              <a:t>„Počet </a:t>
            </a:r>
            <a:r>
              <a:rPr lang="cs-CZ" i="1" dirty="0"/>
              <a:t>uživatelů, kteří využívají zařízení pečující o děti do tří let, tj. zařízení vybudovaná v rámci projektu.  „Uživatelé“ jsou rodiče využívající zařízení pro děti do tří let, které mají z umístění dítěte přínos. Za jedno umístěné dítě je počítán jeden rodič jako osoba, která může jít díky tomu, že je dítě v předškolním zařízení umístěno, do práce</a:t>
            </a:r>
            <a:r>
              <a:rPr lang="cs-CZ" i="1" dirty="0" smtClean="0"/>
              <a:t>.“</a:t>
            </a:r>
          </a:p>
          <a:p>
            <a:pPr marL="0" indent="0">
              <a:buNone/>
            </a:pPr>
            <a:endParaRPr lang="cs-CZ" i="1" dirty="0"/>
          </a:p>
          <a:p>
            <a:pPr marL="0" indent="0">
              <a:buNone/>
            </a:pPr>
            <a:r>
              <a:rPr lang="cs-CZ" dirty="0"/>
              <a:t>Indikátor je povinný k výběru pro projety výzvy, jejichž součástí je zařízení, do kterého lze umístit dítě ve věku do tří let, nebo to bude možné po ukončení projektu. Za jedno umístěné dítě je počítán </a:t>
            </a:r>
            <a:r>
              <a:rPr lang="cs-CZ" b="1" u="sng" dirty="0"/>
              <a:t>jeden rodič jako osoba</a:t>
            </a:r>
            <a:r>
              <a:rPr lang="cs-CZ" dirty="0"/>
              <a:t>, která může jít díky tomu, že je dítě v předškolním zařízení umístěno, do práce. </a:t>
            </a:r>
          </a:p>
          <a:p>
            <a:pPr marL="0" indent="0">
              <a:buNone/>
            </a:pPr>
            <a:endParaRPr lang="cs-CZ" i="1" dirty="0"/>
          </a:p>
          <a:p>
            <a:pPr marL="0" indent="0">
              <a:buNone/>
            </a:pPr>
            <a:r>
              <a:rPr lang="cs-CZ" b="1" dirty="0"/>
              <a:t>Tolerance a sankce: </a:t>
            </a:r>
            <a:r>
              <a:rPr lang="cs-CZ" b="1" dirty="0" smtClean="0"/>
              <a:t>NERELEVANTNÍ </a:t>
            </a:r>
            <a:r>
              <a:rPr lang="cs-CZ" b="1" dirty="0"/>
              <a:t>– je povinný pouze k výběru, žadatel nemá povinnost cílovou hodnotu naplnit a proto není plnění indikátoru předmětem </a:t>
            </a:r>
            <a:r>
              <a:rPr lang="cs-CZ" b="1" dirty="0" smtClean="0"/>
              <a:t>sankcí</a:t>
            </a:r>
            <a:endParaRPr lang="cs-CZ" b="1" i="1" dirty="0"/>
          </a:p>
          <a:p>
            <a:pPr marL="0" indent="0">
              <a:buNone/>
            </a:pPr>
            <a:endParaRPr lang="cs-CZ" i="1" dirty="0"/>
          </a:p>
          <a:p>
            <a:endParaRPr lang="cs-CZ" dirty="0"/>
          </a:p>
        </p:txBody>
      </p:sp>
    </p:spTree>
    <p:extLst>
      <p:ext uri="{BB962C8B-B14F-4D97-AF65-F5344CB8AC3E}">
        <p14:creationId xmlns:p14="http://schemas.microsoft.com/office/powerpoint/2010/main" val="918323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PODPOROVANÉ AKTIVITY</a:t>
            </a:r>
            <a:endParaRPr lang="cs-CZ" dirty="0">
              <a:solidFill>
                <a:schemeClr val="bg1"/>
              </a:solidFill>
            </a:endParaRPr>
          </a:p>
        </p:txBody>
      </p:sp>
    </p:spTree>
    <p:extLst>
      <p:ext uri="{BB962C8B-B14F-4D97-AF65-F5344CB8AC3E}">
        <p14:creationId xmlns:p14="http://schemas.microsoft.com/office/powerpoint/2010/main" val="277365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Zúžení aktivit ve Strategii ITI</a:t>
            </a:r>
            <a:endParaRPr lang="cs-CZ" dirty="0"/>
          </a:p>
        </p:txBody>
      </p:sp>
      <p:sp>
        <p:nvSpPr>
          <p:cNvPr id="3" name="Zástupný symbol pro obsah 2"/>
          <p:cNvSpPr>
            <a:spLocks noGrp="1"/>
          </p:cNvSpPr>
          <p:nvPr>
            <p:ph idx="1"/>
          </p:nvPr>
        </p:nvSpPr>
        <p:spPr>
          <a:xfrm>
            <a:off x="457200" y="1600200"/>
            <a:ext cx="8507288" cy="4525963"/>
          </a:xfrm>
        </p:spPr>
        <p:txBody>
          <a:bodyPr>
            <a:normAutofit fontScale="92500" lnSpcReduction="20000"/>
          </a:bodyPr>
          <a:lstStyle/>
          <a:p>
            <a:pPr>
              <a:buFont typeface="Wingdings" panose="05000000000000000000" pitchFamily="2" charset="2"/>
              <a:buChar char="Ø"/>
            </a:pPr>
            <a:r>
              <a:rPr lang="cs-CZ" dirty="0" smtClean="0"/>
              <a:t>Budování </a:t>
            </a:r>
            <a:r>
              <a:rPr lang="cs-CZ" dirty="0"/>
              <a:t>kapacit předškolního </a:t>
            </a:r>
            <a:r>
              <a:rPr lang="cs-CZ" dirty="0" smtClean="0"/>
              <a:t>vzdělávání s cílem navýšení kapacit mateřských škol</a:t>
            </a:r>
          </a:p>
          <a:p>
            <a:pPr>
              <a:buFont typeface="Wingdings" panose="05000000000000000000" pitchFamily="2" charset="2"/>
              <a:buChar char="Ø"/>
            </a:pPr>
            <a:r>
              <a:rPr lang="cs-CZ" dirty="0"/>
              <a:t>Rozšíření kapacit a technického vybavení vzdělávacích zařízení (ZŠ, SŠ</a:t>
            </a:r>
            <a:r>
              <a:rPr lang="cs-CZ" dirty="0" smtClean="0"/>
              <a:t>) s cílem zkvalitnění infrastruktury ve vzdělávacích zařízeních s důrazem na potřeby technických oborů a potřeby rozvoje klíčových kompetencí</a:t>
            </a:r>
          </a:p>
          <a:p>
            <a:pPr>
              <a:buFont typeface="Calibri" panose="020F0502020204030204" pitchFamily="34" charset="0"/>
              <a:buChar char="→"/>
            </a:pPr>
            <a:endParaRPr lang="cs-CZ" b="1" dirty="0"/>
          </a:p>
          <a:p>
            <a:pPr marL="0" indent="0">
              <a:buNone/>
            </a:pPr>
            <a:r>
              <a:rPr lang="cs-CZ" b="1" dirty="0"/>
              <a:t>Nejsou podporovány všechny aktivity SC 2.4 </a:t>
            </a:r>
            <a:r>
              <a:rPr lang="cs-CZ" b="1" dirty="0" smtClean="0"/>
              <a:t>IROP</a:t>
            </a:r>
          </a:p>
          <a:p>
            <a:pPr marL="0" indent="0">
              <a:buNone/>
            </a:pPr>
            <a:r>
              <a:rPr lang="cs-CZ" dirty="0" smtClean="0">
                <a:solidFill>
                  <a:srgbClr val="00AEEF"/>
                </a:solidFill>
              </a:rPr>
              <a:t>Strategie ITI nepodporuje Infrastrukturu pro zájmové, neformální a celoživotní vzdělávání!</a:t>
            </a:r>
            <a:endParaRPr lang="cs-CZ" dirty="0" smtClean="0"/>
          </a:p>
          <a:p>
            <a:pPr marL="0" indent="0">
              <a:buNone/>
            </a:pPr>
            <a:endParaRPr lang="cs-CZ" dirty="0">
              <a:solidFill>
                <a:srgbClr val="00AEEF"/>
              </a:solidFill>
            </a:endParaRPr>
          </a:p>
        </p:txBody>
      </p:sp>
    </p:spTree>
    <p:extLst>
      <p:ext uri="{BB962C8B-B14F-4D97-AF65-F5344CB8AC3E}">
        <p14:creationId xmlns:p14="http://schemas.microsoft.com/office/powerpoint/2010/main" val="1810352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579296" cy="1143000"/>
          </a:xfrm>
        </p:spPr>
        <p:txBody>
          <a:bodyPr>
            <a:normAutofit fontScale="90000"/>
          </a:bodyPr>
          <a:lstStyle/>
          <a:p>
            <a:pPr algn="l"/>
            <a:r>
              <a:rPr lang="cs-CZ" dirty="0" smtClean="0"/>
              <a:t>Infrastruktura pro předškolní vzdělávání</a:t>
            </a:r>
            <a:endParaRPr lang="cs-CZ" dirty="0"/>
          </a:p>
        </p:txBody>
      </p:sp>
      <p:sp>
        <p:nvSpPr>
          <p:cNvPr id="3" name="Zástupný symbol pro obsah 2"/>
          <p:cNvSpPr>
            <a:spLocks noGrp="1"/>
          </p:cNvSpPr>
          <p:nvPr>
            <p:ph idx="1"/>
          </p:nvPr>
        </p:nvSpPr>
        <p:spPr>
          <a:xfrm>
            <a:off x="457200" y="1268760"/>
            <a:ext cx="8229600" cy="4857403"/>
          </a:xfrm>
        </p:spPr>
        <p:txBody>
          <a:bodyPr>
            <a:normAutofit fontScale="77500" lnSpcReduction="20000"/>
          </a:bodyPr>
          <a:lstStyle/>
          <a:p>
            <a:pPr>
              <a:buFont typeface="Wingdings" panose="05000000000000000000" pitchFamily="2" charset="2"/>
              <a:buChar char="Ø"/>
            </a:pPr>
            <a:r>
              <a:rPr lang="cs-CZ" altLang="cs-CZ" sz="3100" dirty="0">
                <a:ea typeface="ＭＳ Ｐゴシック" pitchFamily="34" charset="-128"/>
              </a:rPr>
              <a:t>Typy podporovaných operací ve výzvě </a:t>
            </a:r>
            <a:r>
              <a:rPr lang="cs-CZ" altLang="cs-CZ" sz="3100" dirty="0" smtClean="0">
                <a:ea typeface="ＭＳ Ｐゴシック" pitchFamily="34" charset="-128"/>
              </a:rPr>
              <a:t>IROP (výzva č. 14, 15):</a:t>
            </a:r>
            <a:endParaRPr lang="cs-CZ" altLang="cs-CZ" sz="3100" dirty="0">
              <a:ea typeface="ＭＳ Ｐゴシック" pitchFamily="34" charset="-128"/>
            </a:endParaRPr>
          </a:p>
          <a:p>
            <a:pPr lvl="1" indent="-342900">
              <a:buFont typeface="Wingdings" panose="05000000000000000000" pitchFamily="2" charset="2"/>
              <a:buChar char="Ø"/>
            </a:pPr>
            <a:r>
              <a:rPr lang="cs-CZ" altLang="cs-CZ" sz="2900" dirty="0"/>
              <a:t>Stavby, stavební úpravy a pořízení vybavení za účelem zajištění dostatečné kapacity kvalitních a cenově dostupných zařízení péče o děti do tří let, dětské skupiny a mateřské školy, ve vazbě na území, kde je prokazatelný nedostatek těchto kapacit.</a:t>
            </a:r>
          </a:p>
          <a:p>
            <a:pPr marL="400050" lvl="1" indent="0">
              <a:buNone/>
            </a:pPr>
            <a:endParaRPr lang="cs-CZ" altLang="cs-CZ" sz="2400" dirty="0">
              <a:ea typeface="ＭＳ Ｐゴシック" pitchFamily="34" charset="-128"/>
            </a:endParaRPr>
          </a:p>
          <a:p>
            <a:pPr>
              <a:buFont typeface="Wingdings" panose="05000000000000000000" pitchFamily="2" charset="2"/>
              <a:buChar char="Ø"/>
            </a:pPr>
            <a:r>
              <a:rPr lang="cs-CZ" altLang="cs-CZ" sz="3100" dirty="0">
                <a:ea typeface="ＭＳ Ｐゴシック" pitchFamily="34" charset="-128"/>
              </a:rPr>
              <a:t>Opatření 3.1.1 Strategie ITI (MŠ)</a:t>
            </a:r>
          </a:p>
          <a:p>
            <a:pPr marL="457200" lvl="1" indent="0">
              <a:buNone/>
            </a:pPr>
            <a:r>
              <a:rPr lang="cs-CZ" dirty="0" smtClean="0"/>
              <a:t>Realizované </a:t>
            </a:r>
            <a:r>
              <a:rPr lang="cs-CZ" dirty="0"/>
              <a:t>aktivity budou přispívat k rozšiřování kapacit pro předškolní vzdělávání včetně zařízení péče o děti do 3 let. V rámci ITI budou realizované následující typové aktivity:</a:t>
            </a:r>
            <a:endParaRPr lang="cs-CZ" sz="3600" dirty="0"/>
          </a:p>
          <a:p>
            <a:pPr lvl="1">
              <a:buFont typeface="Wingdings" panose="05000000000000000000" pitchFamily="2" charset="2"/>
              <a:buChar char="Ø"/>
            </a:pPr>
            <a:r>
              <a:rPr lang="cs-CZ" dirty="0"/>
              <a:t>Výstavba nových objektů pro účely předškolního vzdělávání</a:t>
            </a:r>
            <a:endParaRPr lang="cs-CZ" sz="3600" dirty="0"/>
          </a:p>
          <a:p>
            <a:pPr lvl="1">
              <a:buFont typeface="Wingdings" panose="05000000000000000000" pitchFamily="2" charset="2"/>
              <a:buChar char="Ø"/>
            </a:pPr>
            <a:r>
              <a:rPr lang="cs-CZ" dirty="0"/>
              <a:t>Rekonstrukce a přístavby stávajících objektů mateřských škol spojené s navýšením kapacity</a:t>
            </a:r>
            <a:endParaRPr lang="cs-CZ" altLang="cs-CZ" sz="6800" dirty="0">
              <a:ea typeface="ＭＳ Ｐゴシック" pitchFamily="34" charset="-128"/>
            </a:endParaRPr>
          </a:p>
          <a:p>
            <a:endParaRPr lang="cs-CZ" altLang="cs-CZ" sz="2400" dirty="0">
              <a:ea typeface="ＭＳ Ｐゴシック" pitchFamily="34" charset="-128"/>
            </a:endParaRPr>
          </a:p>
          <a:p>
            <a:pPr marL="0" indent="0">
              <a:buNone/>
            </a:pPr>
            <a:r>
              <a:rPr lang="cs-CZ" altLang="cs-CZ" sz="2400" dirty="0">
                <a:ea typeface="ＭＳ Ｐゴシック" pitchFamily="34" charset="-128"/>
              </a:rPr>
              <a:t>Minimální a maximální limit CZV na projekt: dle aktuálních informací bude upraveno/zpřesněno až ve výzvě nositele ITI</a:t>
            </a:r>
          </a:p>
        </p:txBody>
      </p:sp>
    </p:spTree>
    <p:extLst>
      <p:ext uri="{BB962C8B-B14F-4D97-AF65-F5344CB8AC3E}">
        <p14:creationId xmlns:p14="http://schemas.microsoft.com/office/powerpoint/2010/main" val="666361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Hlavní podporované aktivity</a:t>
            </a:r>
            <a:endParaRPr lang="cs-CZ" dirty="0"/>
          </a:p>
        </p:txBody>
      </p:sp>
      <p:sp>
        <p:nvSpPr>
          <p:cNvPr id="3" name="Zástupný symbol pro obsah 2"/>
          <p:cNvSpPr>
            <a:spLocks noGrp="1"/>
          </p:cNvSpPr>
          <p:nvPr>
            <p:ph idx="1"/>
          </p:nvPr>
        </p:nvSpPr>
        <p:spPr/>
        <p:txBody>
          <a:bodyPr>
            <a:normAutofit fontScale="85000" lnSpcReduction="20000"/>
          </a:bodyPr>
          <a:lstStyle/>
          <a:p>
            <a:pPr>
              <a:buFont typeface="Wingdings" panose="05000000000000000000" pitchFamily="2" charset="2"/>
              <a:buChar char="Ø"/>
            </a:pPr>
            <a:r>
              <a:rPr lang="cs-CZ" dirty="0" smtClean="0"/>
              <a:t>Stavby </a:t>
            </a:r>
            <a:r>
              <a:rPr lang="cs-CZ" dirty="0"/>
              <a:t>a stavební práce spojené s výstavbou nové infrastruktury včetně vybudování přípojky pro přivedení inženýrských sítí </a:t>
            </a:r>
          </a:p>
          <a:p>
            <a:pPr>
              <a:buFont typeface="Wingdings" panose="05000000000000000000" pitchFamily="2" charset="2"/>
              <a:buChar char="Ø"/>
            </a:pPr>
            <a:r>
              <a:rPr lang="cs-CZ" dirty="0" smtClean="0"/>
              <a:t>Rekonstrukce </a:t>
            </a:r>
            <a:r>
              <a:rPr lang="cs-CZ" dirty="0"/>
              <a:t>a stavební úpravy stávající infrastruktury (včetně zabezpečení bezbariérovosti dle vyhlášky č. 398/2009 Sb.) </a:t>
            </a:r>
          </a:p>
          <a:p>
            <a:pPr>
              <a:buFont typeface="Wingdings" panose="05000000000000000000" pitchFamily="2" charset="2"/>
              <a:buChar char="Ø"/>
            </a:pPr>
            <a:r>
              <a:rPr lang="cs-CZ" dirty="0" smtClean="0"/>
              <a:t>Nákup </a:t>
            </a:r>
            <a:r>
              <a:rPr lang="cs-CZ" dirty="0"/>
              <a:t>budov </a:t>
            </a:r>
          </a:p>
          <a:p>
            <a:pPr>
              <a:buFont typeface="Wingdings" panose="05000000000000000000" pitchFamily="2" charset="2"/>
              <a:buChar char="Ø"/>
            </a:pPr>
            <a:r>
              <a:rPr lang="cs-CZ" dirty="0" smtClean="0"/>
              <a:t>Pořízení </a:t>
            </a:r>
            <a:r>
              <a:rPr lang="cs-CZ" dirty="0"/>
              <a:t>vybavení budov a učeben </a:t>
            </a:r>
          </a:p>
          <a:p>
            <a:pPr>
              <a:buFont typeface="Wingdings" panose="05000000000000000000" pitchFamily="2" charset="2"/>
              <a:buChar char="Ø"/>
            </a:pPr>
            <a:r>
              <a:rPr lang="cs-CZ" dirty="0" smtClean="0"/>
              <a:t>Pořízení </a:t>
            </a:r>
            <a:r>
              <a:rPr lang="cs-CZ" dirty="0"/>
              <a:t>kompenzačních pomůcek </a:t>
            </a:r>
          </a:p>
          <a:p>
            <a:pPr marL="0" indent="0">
              <a:buNone/>
            </a:pPr>
            <a:endParaRPr lang="cs-CZ" dirty="0"/>
          </a:p>
          <a:p>
            <a:pPr marL="0" indent="0" algn="ctr">
              <a:buNone/>
            </a:pPr>
            <a:r>
              <a:rPr lang="cs-CZ" b="1" i="1" dirty="0"/>
              <a:t>Na hlavní aktivity musí být vynaloženo min. 85% CZV</a:t>
            </a:r>
            <a:endParaRPr lang="cs-CZ" dirty="0"/>
          </a:p>
          <a:p>
            <a:endParaRPr lang="cs-CZ" dirty="0"/>
          </a:p>
        </p:txBody>
      </p:sp>
    </p:spTree>
    <p:extLst>
      <p:ext uri="{BB962C8B-B14F-4D97-AF65-F5344CB8AC3E}">
        <p14:creationId xmlns:p14="http://schemas.microsoft.com/office/powerpoint/2010/main" val="174033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Vedlejší podporované aktivity</a:t>
            </a:r>
            <a:endParaRPr lang="cs-CZ" dirty="0"/>
          </a:p>
        </p:txBody>
      </p:sp>
      <p:sp>
        <p:nvSpPr>
          <p:cNvPr id="3" name="Zástupný symbol pro obsah 2"/>
          <p:cNvSpPr>
            <a:spLocks noGrp="1"/>
          </p:cNvSpPr>
          <p:nvPr>
            <p:ph idx="1"/>
          </p:nvPr>
        </p:nvSpPr>
        <p:spPr>
          <a:xfrm>
            <a:off x="457200" y="1412776"/>
            <a:ext cx="8229600" cy="5112568"/>
          </a:xfrm>
        </p:spPr>
        <p:txBody>
          <a:bodyPr>
            <a:normAutofit fontScale="70000" lnSpcReduction="20000"/>
          </a:bodyPr>
          <a:lstStyle/>
          <a:p>
            <a:pPr>
              <a:buFont typeface="Wingdings" panose="05000000000000000000" pitchFamily="2" charset="2"/>
              <a:buChar char="Ø"/>
            </a:pPr>
            <a:r>
              <a:rPr lang="cs-CZ" dirty="0" smtClean="0"/>
              <a:t>Nákup </a:t>
            </a:r>
            <a:r>
              <a:rPr lang="cs-CZ" dirty="0"/>
              <a:t>pozemků pro výstavbu nové budovy nebo přístavbu stávající budovy (do 10 % CZV</a:t>
            </a:r>
            <a:r>
              <a:rPr lang="cs-CZ" dirty="0" smtClean="0"/>
              <a:t>)</a:t>
            </a:r>
            <a:endParaRPr lang="cs-CZ" dirty="0"/>
          </a:p>
          <a:p>
            <a:pPr>
              <a:buFont typeface="Wingdings" panose="05000000000000000000" pitchFamily="2" charset="2"/>
              <a:buChar char="Ø"/>
            </a:pPr>
            <a:r>
              <a:rPr lang="cs-CZ" dirty="0" smtClean="0"/>
              <a:t>Demolice </a:t>
            </a:r>
            <a:r>
              <a:rPr lang="cs-CZ" dirty="0"/>
              <a:t>původního objektu, ve kterém probíhala výchova a vzdělávání dětí, a budov na pozemku objektu, jejichž odstranění souvisí s realizací </a:t>
            </a:r>
            <a:r>
              <a:rPr lang="cs-CZ" dirty="0" smtClean="0"/>
              <a:t>projektu</a:t>
            </a:r>
            <a:endParaRPr lang="cs-CZ" dirty="0"/>
          </a:p>
          <a:p>
            <a:pPr>
              <a:buFont typeface="Wingdings" panose="05000000000000000000" pitchFamily="2" charset="2"/>
              <a:buChar char="Ø"/>
            </a:pPr>
            <a:r>
              <a:rPr lang="cs-CZ" dirty="0" smtClean="0"/>
              <a:t>Pořízení </a:t>
            </a:r>
            <a:r>
              <a:rPr lang="cs-CZ" dirty="0"/>
              <a:t>bezpečnostních prvků a zařízení, osvětlení, elektronického a mechanického </a:t>
            </a:r>
            <a:r>
              <a:rPr lang="cs-CZ" dirty="0" smtClean="0"/>
              <a:t>zabezpečení</a:t>
            </a:r>
            <a:endParaRPr lang="cs-CZ" dirty="0"/>
          </a:p>
          <a:p>
            <a:pPr>
              <a:buFont typeface="Wingdings" panose="05000000000000000000" pitchFamily="2" charset="2"/>
              <a:buChar char="Ø"/>
            </a:pPr>
            <a:r>
              <a:rPr lang="cs-CZ" dirty="0" smtClean="0"/>
              <a:t>Pořízení </a:t>
            </a:r>
            <a:r>
              <a:rPr lang="cs-CZ" dirty="0"/>
              <a:t>herních prvků a úpravy venkovního prostranství (přístupové cesty v areálu, zeleň, hřiště a herní prvky</a:t>
            </a:r>
            <a:r>
              <a:rPr lang="cs-CZ" dirty="0" smtClean="0"/>
              <a:t>)</a:t>
            </a:r>
            <a:endParaRPr lang="cs-CZ" dirty="0"/>
          </a:p>
          <a:p>
            <a:pPr>
              <a:buFont typeface="Wingdings" panose="05000000000000000000" pitchFamily="2" charset="2"/>
              <a:buChar char="Ø"/>
            </a:pPr>
            <a:r>
              <a:rPr lang="cs-CZ" dirty="0" smtClean="0"/>
              <a:t>Projektová </a:t>
            </a:r>
            <a:r>
              <a:rPr lang="cs-CZ" dirty="0"/>
              <a:t>dokumentace, </a:t>
            </a:r>
            <a:r>
              <a:rPr lang="cs-CZ" dirty="0" smtClean="0"/>
              <a:t>EIA</a:t>
            </a:r>
            <a:endParaRPr lang="cs-CZ" dirty="0"/>
          </a:p>
          <a:p>
            <a:pPr>
              <a:buFont typeface="Wingdings" panose="05000000000000000000" pitchFamily="2" charset="2"/>
              <a:buChar char="Ø"/>
            </a:pPr>
            <a:r>
              <a:rPr lang="cs-CZ" dirty="0" smtClean="0"/>
              <a:t>Zabezpečení </a:t>
            </a:r>
            <a:r>
              <a:rPr lang="cs-CZ" dirty="0"/>
              <a:t>výstavby (technický dozor investora, BOZP, autorský dozor</a:t>
            </a:r>
            <a:r>
              <a:rPr lang="cs-CZ" dirty="0" smtClean="0"/>
              <a:t>)</a:t>
            </a:r>
            <a:endParaRPr lang="cs-CZ" dirty="0"/>
          </a:p>
          <a:p>
            <a:pPr>
              <a:buFont typeface="Wingdings" panose="05000000000000000000" pitchFamily="2" charset="2"/>
              <a:buChar char="Ø"/>
            </a:pPr>
            <a:r>
              <a:rPr lang="cs-CZ" dirty="0" smtClean="0"/>
              <a:t>Pořízení </a:t>
            </a:r>
            <a:r>
              <a:rPr lang="cs-CZ" dirty="0"/>
              <a:t>služeb bezprostředně související s realizací projektu (příprava a realizace ZŘ a VŘ, zpracování studie proveditelnosti</a:t>
            </a:r>
            <a:r>
              <a:rPr lang="cs-CZ" dirty="0" smtClean="0"/>
              <a:t>)</a:t>
            </a:r>
            <a:endParaRPr lang="cs-CZ" dirty="0"/>
          </a:p>
          <a:p>
            <a:pPr>
              <a:buFont typeface="Wingdings" panose="05000000000000000000" pitchFamily="2" charset="2"/>
              <a:buChar char="Ø"/>
            </a:pPr>
            <a:r>
              <a:rPr lang="cs-CZ" dirty="0" smtClean="0"/>
              <a:t>Povinná </a:t>
            </a:r>
            <a:r>
              <a:rPr lang="cs-CZ" dirty="0"/>
              <a:t>publicita (podle kap. 13 Obecných pravidel</a:t>
            </a:r>
            <a:r>
              <a:rPr lang="cs-CZ" dirty="0" smtClean="0"/>
              <a:t>)</a:t>
            </a:r>
            <a:endParaRPr lang="cs-CZ" dirty="0"/>
          </a:p>
          <a:p>
            <a:pPr>
              <a:buFont typeface="Wingdings" panose="05000000000000000000" pitchFamily="2" charset="2"/>
              <a:buChar char="Ø"/>
            </a:pPr>
            <a:r>
              <a:rPr lang="cs-CZ" dirty="0" smtClean="0"/>
              <a:t>DPH</a:t>
            </a:r>
            <a:endParaRPr lang="cs-CZ" dirty="0"/>
          </a:p>
        </p:txBody>
      </p:sp>
    </p:spTree>
    <p:extLst>
      <p:ext uri="{BB962C8B-B14F-4D97-AF65-F5344CB8AC3E}">
        <p14:creationId xmlns:p14="http://schemas.microsoft.com/office/powerpoint/2010/main" val="89673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Důležité</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a:t>Způsobilé výdaje – nejdříve od 1. 1. </a:t>
            </a:r>
            <a:r>
              <a:rPr lang="cs-CZ" b="1" dirty="0" smtClean="0"/>
              <a:t>2014</a:t>
            </a:r>
          </a:p>
          <a:p>
            <a:pPr marL="0" indent="0">
              <a:buNone/>
            </a:pPr>
            <a:endParaRPr lang="cs-CZ" dirty="0" smtClean="0"/>
          </a:p>
          <a:p>
            <a:pPr marL="0" indent="0">
              <a:buNone/>
            </a:pPr>
            <a:r>
              <a:rPr lang="cs-CZ" b="1" dirty="0" smtClean="0"/>
              <a:t>Realizace </a:t>
            </a:r>
            <a:r>
              <a:rPr lang="cs-CZ" b="1" dirty="0"/>
              <a:t>nesmí být ukončena před vydáním </a:t>
            </a:r>
            <a:r>
              <a:rPr lang="cs-CZ" b="1" dirty="0" smtClean="0"/>
              <a:t>Rozhodnutí</a:t>
            </a:r>
          </a:p>
          <a:p>
            <a:pPr marL="0" indent="0">
              <a:buNone/>
            </a:pPr>
            <a:endParaRPr lang="cs-CZ" b="1" dirty="0" smtClean="0"/>
          </a:p>
          <a:p>
            <a:pPr marL="0" indent="0">
              <a:buNone/>
            </a:pPr>
            <a:r>
              <a:rPr lang="cs-CZ" b="1" dirty="0" smtClean="0"/>
              <a:t>Mezi povinné přílohy projektové žádosti bude navíc Vyjádření/Stanovisko Řídícího výboru ITI PMO</a:t>
            </a:r>
          </a:p>
          <a:p>
            <a:pPr marL="0" indent="0">
              <a:buNone/>
            </a:pPr>
            <a:endParaRPr lang="cs-CZ" b="1" dirty="0" smtClean="0"/>
          </a:p>
          <a:p>
            <a:pPr marL="0" indent="0">
              <a:buNone/>
            </a:pPr>
            <a:r>
              <a:rPr lang="cs-CZ" b="1" dirty="0"/>
              <a:t>Žádost o podporu </a:t>
            </a:r>
            <a:r>
              <a:rPr lang="cs-CZ" b="1" dirty="0" smtClean="0"/>
              <a:t>musí odpovídat projektovému </a:t>
            </a:r>
            <a:r>
              <a:rPr lang="cs-CZ" b="1" dirty="0"/>
              <a:t>záměru, ke kterému vydal své vyjádření Řídící výbor ITI </a:t>
            </a:r>
            <a:r>
              <a:rPr lang="cs-CZ" b="1" dirty="0" smtClean="0"/>
              <a:t>PMO</a:t>
            </a:r>
            <a:endParaRPr lang="cs-CZ" b="1" dirty="0"/>
          </a:p>
        </p:txBody>
      </p:sp>
    </p:spTree>
    <p:extLst>
      <p:ext uri="{BB962C8B-B14F-4D97-AF65-F5344CB8AC3E}">
        <p14:creationId xmlns:p14="http://schemas.microsoft.com/office/powerpoint/2010/main" val="2113270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Typový projekt</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Výstavba nové mateřské školy za účelem navýšení kapacity v území, kde je prokazatelný nedostatek těchto kapacit. Součástí budovy bude i nutné zázemí MŠ jako šatny, společné prostory a jídelna. Přístup do budovy a všech prostor bude bezbariérový. Bude pořízeno vybavení včetně kompenzačních pomůcek pro výuku. Mateřská škola bude moct přijímat děti mladší 3 let věku a budou provedeny úpravy venkovního prostranství (včetně herních prvků).</a:t>
            </a:r>
            <a:endParaRPr lang="cs-CZ" dirty="0"/>
          </a:p>
        </p:txBody>
      </p:sp>
    </p:spTree>
    <p:extLst>
      <p:ext uri="{BB962C8B-B14F-4D97-AF65-F5344CB8AC3E}">
        <p14:creationId xmlns:p14="http://schemas.microsoft.com/office/powerpoint/2010/main" val="1577290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Infrastruktura základních škol</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Sledovat podmínky výzev č. 58 a 59 – Infrastruktura základních škol (i pro SVL)</a:t>
            </a:r>
          </a:p>
          <a:p>
            <a:pPr marL="0" indent="0">
              <a:buNone/>
            </a:pPr>
            <a:endParaRPr lang="cs-CZ" dirty="0"/>
          </a:p>
          <a:p>
            <a:pPr>
              <a:buFont typeface="Wingdings" panose="05000000000000000000" pitchFamily="2" charset="2"/>
              <a:buChar char="Ø"/>
            </a:pPr>
            <a:r>
              <a:rPr lang="cs-CZ" dirty="0"/>
              <a:t>S</a:t>
            </a:r>
            <a:r>
              <a:rPr lang="cs-CZ" dirty="0" smtClean="0"/>
              <a:t>tavby</a:t>
            </a:r>
            <a:r>
              <a:rPr lang="cs-CZ" dirty="0"/>
              <a:t>, stavební úpravy a pořízení vybavení pro zajištění rozvoje klíčových kompetencí  </a:t>
            </a:r>
            <a:r>
              <a:rPr lang="cs-CZ" dirty="0" smtClean="0"/>
              <a:t>žáků</a:t>
            </a:r>
          </a:p>
          <a:p>
            <a:pPr>
              <a:buFont typeface="Wingdings" panose="05000000000000000000" pitchFamily="2" charset="2"/>
              <a:buChar char="Ø"/>
            </a:pPr>
            <a:r>
              <a:rPr lang="cs-CZ" dirty="0"/>
              <a:t>R</a:t>
            </a:r>
            <a:r>
              <a:rPr lang="cs-CZ" dirty="0" smtClean="0"/>
              <a:t>ozšiřování </a:t>
            </a:r>
            <a:r>
              <a:rPr lang="cs-CZ" dirty="0"/>
              <a:t>kapacit základních škol (ve správních obvodech ORP se SVL</a:t>
            </a:r>
            <a:r>
              <a:rPr lang="cs-CZ" dirty="0" smtClean="0"/>
              <a:t>)  </a:t>
            </a:r>
          </a:p>
          <a:p>
            <a:pPr>
              <a:buFont typeface="Wingdings" panose="05000000000000000000" pitchFamily="2" charset="2"/>
              <a:buChar char="Ø"/>
            </a:pPr>
            <a:r>
              <a:rPr lang="cs-CZ" dirty="0"/>
              <a:t>P</a:t>
            </a:r>
            <a:r>
              <a:rPr lang="cs-CZ" dirty="0" smtClean="0"/>
              <a:t>odpora </a:t>
            </a:r>
            <a:r>
              <a:rPr lang="cs-CZ" dirty="0"/>
              <a:t>sociální inkluze, zajištění vnitřní konektivity škol a připojení k </a:t>
            </a:r>
            <a:r>
              <a:rPr lang="cs-CZ" dirty="0" smtClean="0"/>
              <a:t>internetu</a:t>
            </a:r>
            <a:endParaRPr lang="cs-CZ" dirty="0"/>
          </a:p>
        </p:txBody>
      </p:sp>
    </p:spTree>
    <p:extLst>
      <p:ext uri="{BB962C8B-B14F-4D97-AF65-F5344CB8AC3E}">
        <p14:creationId xmlns:p14="http://schemas.microsoft.com/office/powerpoint/2010/main" val="303881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Hodnocení Strategie ITI</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4291988"/>
              </p:ext>
            </p:extLst>
          </p:nvPr>
        </p:nvGraphicFramePr>
        <p:xfrm>
          <a:off x="457200" y="1600200"/>
          <a:ext cx="8229600" cy="3992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cs-CZ" sz="2400" dirty="0" smtClean="0"/>
                        <a:t>Kolo</a:t>
                      </a:r>
                      <a:endParaRPr lang="cs-CZ" sz="2400" dirty="0"/>
                    </a:p>
                  </a:txBody>
                  <a:tcPr anchor="ctr">
                    <a:solidFill>
                      <a:srgbClr val="00AEEF"/>
                    </a:solidFill>
                  </a:tcPr>
                </a:tc>
                <a:tc>
                  <a:txBody>
                    <a:bodyPr/>
                    <a:lstStyle/>
                    <a:p>
                      <a:pPr algn="ctr"/>
                      <a:r>
                        <a:rPr lang="cs-CZ" sz="2400" dirty="0" smtClean="0"/>
                        <a:t>Fáze</a:t>
                      </a:r>
                      <a:endParaRPr lang="cs-CZ" sz="2400" dirty="0"/>
                    </a:p>
                  </a:txBody>
                  <a:tcPr anchor="ctr">
                    <a:solidFill>
                      <a:srgbClr val="00AEEF"/>
                    </a:solidFill>
                  </a:tcPr>
                </a:tc>
                <a:tc>
                  <a:txBody>
                    <a:bodyPr/>
                    <a:lstStyle/>
                    <a:p>
                      <a:pPr algn="ctr"/>
                      <a:r>
                        <a:rPr lang="cs-CZ" sz="2400" dirty="0" smtClean="0"/>
                        <a:t>Provádí</a:t>
                      </a:r>
                      <a:endParaRPr lang="cs-CZ" sz="2400" dirty="0"/>
                    </a:p>
                  </a:txBody>
                  <a:tcPr anchor="ctr">
                    <a:solidFill>
                      <a:srgbClr val="00AEEF"/>
                    </a:solidFill>
                  </a:tcPr>
                </a:tc>
                <a:tc>
                  <a:txBody>
                    <a:bodyPr/>
                    <a:lstStyle/>
                    <a:p>
                      <a:pPr algn="ctr"/>
                      <a:r>
                        <a:rPr lang="cs-CZ" sz="2400" dirty="0" smtClean="0"/>
                        <a:t>Termín</a:t>
                      </a:r>
                      <a:endParaRPr lang="cs-CZ" sz="2400" dirty="0"/>
                    </a:p>
                  </a:txBody>
                  <a:tcPr anchor="ctr">
                    <a:solidFill>
                      <a:srgbClr val="00AEEF"/>
                    </a:solidFill>
                  </a:tcPr>
                </a:tc>
              </a:tr>
              <a:tr h="370840">
                <a:tc>
                  <a:txBody>
                    <a:bodyPr/>
                    <a:lstStyle/>
                    <a:p>
                      <a:r>
                        <a:rPr lang="cs-CZ" sz="2000" dirty="0" smtClean="0"/>
                        <a:t>1.</a:t>
                      </a:r>
                      <a:endParaRPr lang="cs-CZ" sz="2000" dirty="0"/>
                    </a:p>
                  </a:txBody>
                  <a:tcPr anchor="ctr">
                    <a:solidFill>
                      <a:srgbClr val="D1D3D4"/>
                    </a:solidFill>
                  </a:tcPr>
                </a:tc>
                <a:tc>
                  <a:txBody>
                    <a:bodyPr/>
                    <a:lstStyle/>
                    <a:p>
                      <a:pPr algn="ctr"/>
                      <a:r>
                        <a:rPr lang="cs-CZ" sz="2000" dirty="0" smtClean="0"/>
                        <a:t>Kontrola formálních náležitostí</a:t>
                      </a:r>
                      <a:r>
                        <a:rPr lang="cs-CZ" sz="2000" baseline="0" dirty="0" smtClean="0"/>
                        <a:t> a přijatelnosti</a:t>
                      </a:r>
                      <a:endParaRPr lang="cs-CZ" sz="2000" dirty="0"/>
                    </a:p>
                  </a:txBody>
                  <a:tcPr anchor="ctr">
                    <a:solidFill>
                      <a:srgbClr val="D1D3D4"/>
                    </a:solidFill>
                  </a:tcPr>
                </a:tc>
                <a:tc>
                  <a:txBody>
                    <a:bodyPr/>
                    <a:lstStyle/>
                    <a:p>
                      <a:pPr algn="ctr"/>
                      <a:r>
                        <a:rPr lang="cs-CZ" sz="2000" dirty="0" smtClean="0"/>
                        <a:t>MMR – ORP</a:t>
                      </a:r>
                      <a:endParaRPr lang="cs-CZ" sz="2000" dirty="0"/>
                    </a:p>
                  </a:txBody>
                  <a:tcPr anchor="ctr">
                    <a:solidFill>
                      <a:srgbClr val="D1D3D4"/>
                    </a:solidFill>
                  </a:tcPr>
                </a:tc>
                <a:tc>
                  <a:txBody>
                    <a:bodyPr/>
                    <a:lstStyle/>
                    <a:p>
                      <a:pPr algn="ctr"/>
                      <a:r>
                        <a:rPr lang="cs-CZ" sz="2000" dirty="0" smtClean="0"/>
                        <a:t>Max. 30 pracovních dnů</a:t>
                      </a:r>
                      <a:r>
                        <a:rPr lang="cs-CZ" sz="2000" baseline="0" dirty="0" smtClean="0"/>
                        <a:t> od zahájení</a:t>
                      </a:r>
                      <a:endParaRPr lang="cs-CZ" sz="2000" dirty="0"/>
                    </a:p>
                  </a:txBody>
                  <a:tcPr anchor="ctr">
                    <a:solidFill>
                      <a:srgbClr val="D1D3D4"/>
                    </a:solidFill>
                  </a:tcPr>
                </a:tc>
              </a:tr>
              <a:tr h="370840">
                <a:tc>
                  <a:txBody>
                    <a:bodyPr/>
                    <a:lstStyle/>
                    <a:p>
                      <a:r>
                        <a:rPr lang="cs-CZ" sz="2000" dirty="0" smtClean="0"/>
                        <a:t>2.</a:t>
                      </a:r>
                      <a:endParaRPr lang="cs-CZ" sz="2000" dirty="0"/>
                    </a:p>
                  </a:txBody>
                  <a:tcPr anchor="ctr">
                    <a:solidFill>
                      <a:srgbClr val="D1D3D4"/>
                    </a:solidFill>
                  </a:tcPr>
                </a:tc>
                <a:tc>
                  <a:txBody>
                    <a:bodyPr/>
                    <a:lstStyle/>
                    <a:p>
                      <a:pPr algn="ctr"/>
                      <a:r>
                        <a:rPr lang="cs-CZ" sz="2000" dirty="0" smtClean="0"/>
                        <a:t>Věcné hodnocení</a:t>
                      </a:r>
                      <a:endParaRPr lang="cs-CZ" sz="2000" dirty="0"/>
                    </a:p>
                  </a:txBody>
                  <a:tcPr anchor="ctr">
                    <a:solidFill>
                      <a:srgbClr val="D1D3D4"/>
                    </a:solidFill>
                  </a:tcPr>
                </a:tc>
                <a:tc>
                  <a:txBody>
                    <a:bodyPr/>
                    <a:lstStyle/>
                    <a:p>
                      <a:pPr algn="ctr"/>
                      <a:r>
                        <a:rPr lang="cs-CZ" sz="2000" dirty="0" smtClean="0"/>
                        <a:t>Řídící orgány</a:t>
                      </a:r>
                      <a:r>
                        <a:rPr lang="cs-CZ" sz="2000" baseline="0" dirty="0" smtClean="0"/>
                        <a:t> OP</a:t>
                      </a:r>
                      <a:endParaRPr lang="cs-CZ" sz="2000" dirty="0"/>
                    </a:p>
                  </a:txBody>
                  <a:tcPr anchor="ctr">
                    <a:solidFill>
                      <a:srgbClr val="D1D3D4"/>
                    </a:solidFill>
                  </a:tcPr>
                </a:tc>
                <a:tc>
                  <a:txBody>
                    <a:bodyPr/>
                    <a:lstStyle/>
                    <a:p>
                      <a:pPr algn="ctr"/>
                      <a:r>
                        <a:rPr lang="cs-CZ" sz="2000" dirty="0" smtClean="0"/>
                        <a:t>Max. do 30 pracovních dnů od předání integrované strategie</a:t>
                      </a:r>
                      <a:r>
                        <a:rPr lang="cs-CZ" sz="2000" baseline="0" dirty="0" smtClean="0"/>
                        <a:t> </a:t>
                      </a:r>
                      <a:br>
                        <a:rPr lang="cs-CZ" sz="2000" baseline="0" dirty="0" smtClean="0"/>
                      </a:br>
                      <a:r>
                        <a:rPr lang="cs-CZ" sz="2000" baseline="0" dirty="0" smtClean="0"/>
                        <a:t>MMR – ORP všem dotčených ŘO</a:t>
                      </a:r>
                      <a:endParaRPr lang="cs-CZ" sz="2000" dirty="0"/>
                    </a:p>
                  </a:txBody>
                  <a:tcPr anchor="ctr">
                    <a:solidFill>
                      <a:srgbClr val="D1D3D4"/>
                    </a:solidFill>
                  </a:tcPr>
                </a:tc>
              </a:tr>
            </a:tbl>
          </a:graphicData>
        </a:graphic>
      </p:graphicFrame>
    </p:spTree>
    <p:extLst>
      <p:ext uri="{BB962C8B-B14F-4D97-AF65-F5344CB8AC3E}">
        <p14:creationId xmlns:p14="http://schemas.microsoft.com/office/powerpoint/2010/main" val="3865117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Opatření 3.2.1 Strategie ITI (ZŠ + SŠ</a:t>
            </a:r>
            <a:r>
              <a:rPr lang="cs-CZ" dirty="0" smtClean="0"/>
              <a:t>)</a:t>
            </a:r>
            <a:endParaRPr lang="cs-CZ" dirty="0"/>
          </a:p>
        </p:txBody>
      </p:sp>
      <p:sp>
        <p:nvSpPr>
          <p:cNvPr id="3" name="Zástupný symbol pro obsah 2"/>
          <p:cNvSpPr>
            <a:spLocks noGrp="1"/>
          </p:cNvSpPr>
          <p:nvPr>
            <p:ph idx="1"/>
          </p:nvPr>
        </p:nvSpPr>
        <p:spPr/>
        <p:txBody>
          <a:bodyPr>
            <a:normAutofit fontScale="85000" lnSpcReduction="20000"/>
          </a:bodyPr>
          <a:lstStyle/>
          <a:p>
            <a:pPr lvl="0">
              <a:buFont typeface="Wingdings" panose="05000000000000000000" pitchFamily="2" charset="2"/>
              <a:buChar char="Ø"/>
            </a:pPr>
            <a:r>
              <a:rPr lang="cs-CZ" dirty="0"/>
              <a:t>V</a:t>
            </a:r>
            <a:r>
              <a:rPr lang="cs-CZ" dirty="0" smtClean="0"/>
              <a:t>ýstavba</a:t>
            </a:r>
            <a:r>
              <a:rPr lang="cs-CZ" dirty="0"/>
              <a:t>, rekonstrukce a vybavení odborných učeben, laboratoří, dílen, center odborné přípravy a pozemků pro výuku přírodovědných a technických oborů a pro výuku technických a řemeslných </a:t>
            </a:r>
            <a:r>
              <a:rPr lang="cs-CZ" dirty="0" smtClean="0"/>
              <a:t>dovedností</a:t>
            </a:r>
            <a:endParaRPr lang="cs-CZ" dirty="0"/>
          </a:p>
          <a:p>
            <a:pPr lvl="0">
              <a:buFont typeface="Wingdings" panose="05000000000000000000" pitchFamily="2" charset="2"/>
              <a:buChar char="Ø"/>
            </a:pPr>
            <a:r>
              <a:rPr lang="cs-CZ" dirty="0"/>
              <a:t>R</a:t>
            </a:r>
            <a:r>
              <a:rPr lang="cs-CZ" dirty="0" smtClean="0"/>
              <a:t>ekonstrukce </a:t>
            </a:r>
            <a:r>
              <a:rPr lang="cs-CZ" dirty="0"/>
              <a:t>a vybavení vzdělávacích zařízení pro rozvoj vybraných klíčových </a:t>
            </a:r>
            <a:r>
              <a:rPr lang="cs-CZ" dirty="0" smtClean="0"/>
              <a:t>kompetencí </a:t>
            </a:r>
            <a:endParaRPr lang="cs-CZ" dirty="0"/>
          </a:p>
          <a:p>
            <a:pPr lvl="0">
              <a:buFont typeface="Wingdings" panose="05000000000000000000" pitchFamily="2" charset="2"/>
              <a:buChar char="Ø"/>
            </a:pPr>
            <a:r>
              <a:rPr lang="cs-CZ" dirty="0"/>
              <a:t>R</a:t>
            </a:r>
            <a:r>
              <a:rPr lang="cs-CZ" dirty="0" smtClean="0"/>
              <a:t>ozvoj </a:t>
            </a:r>
            <a:r>
              <a:rPr lang="cs-CZ" dirty="0"/>
              <a:t>vnitřní konektivity škol (a školských zařízení) v učebnách, laboratořích a dílnách a připojení k </a:t>
            </a:r>
            <a:r>
              <a:rPr lang="cs-CZ" dirty="0" smtClean="0"/>
              <a:t>internetu </a:t>
            </a:r>
            <a:endParaRPr lang="cs-CZ" dirty="0"/>
          </a:p>
          <a:p>
            <a:pPr lvl="0">
              <a:buFont typeface="Wingdings" panose="05000000000000000000" pitchFamily="2" charset="2"/>
              <a:buChar char="Ø"/>
            </a:pPr>
            <a:r>
              <a:rPr lang="cs-CZ" dirty="0"/>
              <a:t>Ú</a:t>
            </a:r>
            <a:r>
              <a:rPr lang="cs-CZ" dirty="0" smtClean="0"/>
              <a:t>pravy </a:t>
            </a:r>
            <a:r>
              <a:rPr lang="cs-CZ" dirty="0"/>
              <a:t>budov a učeben, vybavení nábytkem, stroji, didaktickými pomůckami, kompenzačními pomůckami a kompenzačním vybavením pro vzdělávání dětí, žáků a studentů se </a:t>
            </a:r>
            <a:r>
              <a:rPr lang="cs-CZ" dirty="0" smtClean="0"/>
              <a:t>SVP</a:t>
            </a:r>
            <a:endParaRPr lang="cs-CZ" dirty="0"/>
          </a:p>
        </p:txBody>
      </p:sp>
    </p:spTree>
    <p:extLst>
      <p:ext uri="{BB962C8B-B14F-4D97-AF65-F5344CB8AC3E}">
        <p14:creationId xmlns:p14="http://schemas.microsoft.com/office/powerpoint/2010/main" val="1109861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Infrastruktura pro SŠ a VOŠ</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solidFill>
                  <a:srgbClr val="00AEEF"/>
                </a:solidFill>
              </a:rPr>
              <a:t>Velmi obdobné podmínky pro základní školy</a:t>
            </a:r>
          </a:p>
          <a:p>
            <a:pPr>
              <a:buFont typeface="Wingdings" panose="05000000000000000000" pitchFamily="2" charset="2"/>
              <a:buChar char="Ø"/>
            </a:pPr>
            <a:r>
              <a:rPr lang="cs-CZ" altLang="cs-CZ" sz="2400" dirty="0">
                <a:ea typeface="ＭＳ Ｐゴシック" pitchFamily="34" charset="-128"/>
              </a:rPr>
              <a:t>Typy podporovaných operací:</a:t>
            </a:r>
          </a:p>
          <a:p>
            <a:pPr lvl="1" indent="-342900">
              <a:buFont typeface="Wingdings" panose="05000000000000000000" pitchFamily="2" charset="2"/>
              <a:buChar char="Ø"/>
            </a:pPr>
            <a:r>
              <a:rPr lang="cs-CZ" altLang="cs-CZ" sz="2400" b="1" dirty="0">
                <a:ea typeface="ＭＳ Ｐゴシック" pitchFamily="34" charset="-128"/>
              </a:rPr>
              <a:t>Stavby, stavební úpravy a pořízení vybavení </a:t>
            </a:r>
            <a:r>
              <a:rPr lang="cs-CZ" altLang="cs-CZ" sz="2400" dirty="0">
                <a:ea typeface="ＭＳ Ｐゴシック" pitchFamily="34" charset="-128"/>
              </a:rPr>
              <a:t>odborných učeben za </a:t>
            </a:r>
            <a:r>
              <a:rPr lang="cs-CZ" altLang="cs-CZ" sz="2400" b="1" dirty="0">
                <a:ea typeface="ＭＳ Ｐゴシック" pitchFamily="34" charset="-128"/>
              </a:rPr>
              <a:t>účelem zvýšení kvality vzdělávání </a:t>
            </a:r>
            <a:r>
              <a:rPr lang="cs-CZ" altLang="cs-CZ" sz="2400" dirty="0">
                <a:ea typeface="ＭＳ Ｐゴシック" pitchFamily="34" charset="-128"/>
              </a:rPr>
              <a:t>ve vazbě na budoucí uplatnění na trhu práce </a:t>
            </a:r>
            <a:r>
              <a:rPr lang="cs-CZ" altLang="cs-CZ" sz="2400" b="1" dirty="0">
                <a:ea typeface="ＭＳ Ｐゴシック" pitchFamily="34" charset="-128"/>
              </a:rPr>
              <a:t>v klíčových kompetencích (komunikace v cizích jazycích, práce s digitálními technologiemi, přírodní vědy, technické a řemeslné obory</a:t>
            </a:r>
            <a:r>
              <a:rPr lang="cs-CZ" altLang="cs-CZ" sz="2400" b="1" dirty="0" smtClean="0">
                <a:ea typeface="ＭＳ Ｐゴシック" pitchFamily="34" charset="-128"/>
              </a:rPr>
              <a:t>)</a:t>
            </a:r>
            <a:endParaRPr lang="cs-CZ" altLang="cs-CZ" sz="2400" b="1" dirty="0">
              <a:ea typeface="ＭＳ Ｐゴシック" pitchFamily="34" charset="-128"/>
            </a:endParaRPr>
          </a:p>
          <a:p>
            <a:pPr lvl="1" indent="-342900">
              <a:buFont typeface="Wingdings" panose="05000000000000000000" pitchFamily="2" charset="2"/>
              <a:buChar char="Ø"/>
            </a:pPr>
            <a:r>
              <a:rPr lang="cs-CZ" altLang="cs-CZ" sz="2400" b="1" dirty="0">
                <a:ea typeface="ＭＳ Ｐゴシック" pitchFamily="34" charset="-128"/>
              </a:rPr>
              <a:t>Rekonstrukce a stavební úpravy </a:t>
            </a:r>
            <a:r>
              <a:rPr lang="cs-CZ" altLang="cs-CZ" sz="2400" dirty="0">
                <a:ea typeface="ＭＳ Ｐゴシック" pitchFamily="34" charset="-128"/>
              </a:rPr>
              <a:t>stávající infrastruktury ve vazbě na budování </a:t>
            </a:r>
            <a:r>
              <a:rPr lang="cs-CZ" altLang="cs-CZ" sz="2400" b="1" dirty="0">
                <a:ea typeface="ＭＳ Ｐゴシック" pitchFamily="34" charset="-128"/>
              </a:rPr>
              <a:t>bezbariérovosti</a:t>
            </a:r>
            <a:r>
              <a:rPr lang="cs-CZ" altLang="cs-CZ" sz="2400" dirty="0">
                <a:ea typeface="ＭＳ Ｐゴシック" pitchFamily="34" charset="-128"/>
              </a:rPr>
              <a:t> </a:t>
            </a:r>
            <a:r>
              <a:rPr lang="cs-CZ" altLang="cs-CZ" sz="2400" dirty="0" smtClean="0">
                <a:ea typeface="ＭＳ Ｐゴシック" pitchFamily="34" charset="-128"/>
              </a:rPr>
              <a:t>škol</a:t>
            </a:r>
          </a:p>
          <a:p>
            <a:pPr marL="400050" lvl="1" indent="0">
              <a:buNone/>
            </a:pPr>
            <a:endParaRPr lang="cs-CZ" altLang="cs-CZ" sz="2400" dirty="0">
              <a:ea typeface="ＭＳ Ｐゴシック" pitchFamily="34" charset="-128"/>
            </a:endParaRPr>
          </a:p>
          <a:p>
            <a:pPr marL="400050" lvl="1" indent="0">
              <a:buNone/>
            </a:pPr>
            <a:r>
              <a:rPr lang="cs-CZ" altLang="cs-CZ" sz="2400" dirty="0">
                <a:ea typeface="ＭＳ Ｐゴシック" pitchFamily="34" charset="-128"/>
              </a:rPr>
              <a:t>Minimální a maximální limit CZV na projekt:</a:t>
            </a:r>
            <a:r>
              <a:rPr lang="cs-CZ" altLang="cs-CZ" dirty="0">
                <a:ea typeface="ＭＳ Ｐゴシック" pitchFamily="34" charset="-128"/>
              </a:rPr>
              <a:t> </a:t>
            </a:r>
            <a:r>
              <a:rPr lang="cs-CZ" altLang="cs-CZ" sz="2400" dirty="0">
                <a:ea typeface="ＭＳ Ｐゴシック" pitchFamily="34" charset="-128"/>
              </a:rPr>
              <a:t>dle aktuálních informací bude upraveno/zpřesněno až ve výzvě nositele ITI</a:t>
            </a:r>
          </a:p>
          <a:p>
            <a:pPr marL="0" indent="0">
              <a:buNone/>
            </a:pPr>
            <a:endParaRPr lang="cs-CZ" dirty="0">
              <a:solidFill>
                <a:srgbClr val="00AEEF"/>
              </a:solidFill>
            </a:endParaRPr>
          </a:p>
        </p:txBody>
      </p:sp>
    </p:spTree>
    <p:extLst>
      <p:ext uri="{BB962C8B-B14F-4D97-AF65-F5344CB8AC3E}">
        <p14:creationId xmlns:p14="http://schemas.microsoft.com/office/powerpoint/2010/main" val="3971795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Hlavní podporované aktivity</a:t>
            </a:r>
            <a:endParaRPr lang="cs-CZ" dirty="0"/>
          </a:p>
        </p:txBody>
      </p:sp>
      <p:sp>
        <p:nvSpPr>
          <p:cNvPr id="3" name="Zástupný symbol pro obsah 2"/>
          <p:cNvSpPr>
            <a:spLocks noGrp="1"/>
          </p:cNvSpPr>
          <p:nvPr>
            <p:ph idx="1"/>
          </p:nvPr>
        </p:nvSpPr>
        <p:spPr/>
        <p:txBody>
          <a:bodyPr>
            <a:normAutofit fontScale="77500" lnSpcReduction="20000"/>
          </a:bodyPr>
          <a:lstStyle/>
          <a:p>
            <a:pPr>
              <a:buFont typeface="Wingdings" panose="05000000000000000000" pitchFamily="2" charset="2"/>
              <a:buChar char="Ø"/>
            </a:pPr>
            <a:r>
              <a:rPr lang="cs-CZ" dirty="0"/>
              <a:t>Stavby a stavební práce spojené s výstavbou infrastruktury středních a vyšších odborných škol včetně vybudování přípojky pro přivedení inženýrských sítí</a:t>
            </a:r>
          </a:p>
          <a:p>
            <a:pPr>
              <a:buFont typeface="Wingdings" panose="05000000000000000000" pitchFamily="2" charset="2"/>
              <a:buChar char="Ø"/>
            </a:pPr>
            <a:r>
              <a:rPr lang="cs-CZ" dirty="0"/>
              <a:t>Rekonstrukce a stavební úpravy stávající infrastruktury (včetně zabezpečení bezbariérovosti dle vyhlášky č. 398/2009 Sb.)</a:t>
            </a:r>
          </a:p>
          <a:p>
            <a:pPr>
              <a:buFont typeface="Wingdings" panose="05000000000000000000" pitchFamily="2" charset="2"/>
              <a:buChar char="Ø"/>
            </a:pPr>
            <a:r>
              <a:rPr lang="cs-CZ" dirty="0"/>
              <a:t>Nákup budov</a:t>
            </a:r>
          </a:p>
          <a:p>
            <a:pPr>
              <a:buFont typeface="Wingdings" panose="05000000000000000000" pitchFamily="2" charset="2"/>
              <a:buChar char="Ø"/>
            </a:pPr>
            <a:r>
              <a:rPr lang="cs-CZ" dirty="0"/>
              <a:t>Pořízení vybavení budov a učeben</a:t>
            </a:r>
          </a:p>
          <a:p>
            <a:pPr>
              <a:buFont typeface="Wingdings" panose="05000000000000000000" pitchFamily="2" charset="2"/>
              <a:buChar char="Ø"/>
            </a:pPr>
            <a:r>
              <a:rPr lang="cs-CZ" dirty="0"/>
              <a:t>Pořízení kompenzačních pomůcek</a:t>
            </a:r>
          </a:p>
          <a:p>
            <a:pPr>
              <a:buFont typeface="Wingdings" panose="05000000000000000000" pitchFamily="2" charset="2"/>
              <a:buChar char="Ø"/>
            </a:pPr>
            <a:r>
              <a:rPr lang="cs-CZ" dirty="0"/>
              <a:t>Zajištění vnitřní konektivity školy a připojení k internetu</a:t>
            </a:r>
          </a:p>
          <a:p>
            <a:pPr marL="0" indent="0" algn="ctr">
              <a:buNone/>
            </a:pPr>
            <a:endParaRPr lang="cs-CZ" b="1" i="1" dirty="0"/>
          </a:p>
          <a:p>
            <a:pPr marL="0" indent="0" algn="ctr">
              <a:buNone/>
            </a:pPr>
            <a:r>
              <a:rPr lang="cs-CZ" b="1" i="1" dirty="0"/>
              <a:t>Na hlavní aktivity musí být vynaloženo min. 85% </a:t>
            </a:r>
            <a:r>
              <a:rPr lang="cs-CZ" b="1" i="1" dirty="0" smtClean="0"/>
              <a:t>CZV</a:t>
            </a:r>
            <a:endParaRPr lang="cs-CZ" dirty="0"/>
          </a:p>
        </p:txBody>
      </p:sp>
    </p:spTree>
    <p:extLst>
      <p:ext uri="{BB962C8B-B14F-4D97-AF65-F5344CB8AC3E}">
        <p14:creationId xmlns:p14="http://schemas.microsoft.com/office/powerpoint/2010/main" val="595305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Vedlejší podporované aktivity</a:t>
            </a:r>
            <a:endParaRPr lang="cs-CZ" dirty="0"/>
          </a:p>
        </p:txBody>
      </p:sp>
      <p:sp>
        <p:nvSpPr>
          <p:cNvPr id="3" name="Zástupný symbol pro obsah 2"/>
          <p:cNvSpPr>
            <a:spLocks noGrp="1"/>
          </p:cNvSpPr>
          <p:nvPr>
            <p:ph idx="1"/>
          </p:nvPr>
        </p:nvSpPr>
        <p:spPr/>
        <p:txBody>
          <a:bodyPr>
            <a:normAutofit fontScale="77500" lnSpcReduction="20000"/>
          </a:bodyPr>
          <a:lstStyle/>
          <a:p>
            <a:pPr>
              <a:buFont typeface="Wingdings" panose="05000000000000000000" pitchFamily="2" charset="2"/>
              <a:buChar char="Ø"/>
            </a:pPr>
            <a:r>
              <a:rPr lang="cs-CZ" dirty="0" smtClean="0"/>
              <a:t>Nákup </a:t>
            </a:r>
            <a:r>
              <a:rPr lang="cs-CZ" dirty="0"/>
              <a:t>pozemku pro výstavbu nové budovy nebo přístavbu stávající budovy SŠ/VOŠ (do 10 % celkových způsobilých výdajů projektu</a:t>
            </a:r>
            <a:r>
              <a:rPr lang="cs-CZ" dirty="0" smtClean="0"/>
              <a:t>)</a:t>
            </a:r>
            <a:endParaRPr lang="cs-CZ" dirty="0"/>
          </a:p>
          <a:p>
            <a:pPr>
              <a:buFont typeface="Wingdings" panose="05000000000000000000" pitchFamily="2" charset="2"/>
              <a:buChar char="Ø"/>
            </a:pPr>
            <a:r>
              <a:rPr lang="cs-CZ" dirty="0" smtClean="0"/>
              <a:t>Demolice </a:t>
            </a:r>
            <a:r>
              <a:rPr lang="cs-CZ" dirty="0"/>
              <a:t>budov v areálu školy, jejichž odstranění souvisí s realizací </a:t>
            </a:r>
            <a:r>
              <a:rPr lang="cs-CZ" dirty="0" smtClean="0"/>
              <a:t>projektu</a:t>
            </a:r>
            <a:endParaRPr lang="cs-CZ" dirty="0"/>
          </a:p>
          <a:p>
            <a:pPr>
              <a:buFont typeface="Wingdings" panose="05000000000000000000" pitchFamily="2" charset="2"/>
              <a:buChar char="Ø"/>
            </a:pPr>
            <a:r>
              <a:rPr lang="cs-CZ" dirty="0" smtClean="0"/>
              <a:t>Pořízení </a:t>
            </a:r>
            <a:r>
              <a:rPr lang="cs-CZ" dirty="0"/>
              <a:t>bezpečnostních prvků a zařízení u vstupu do budovy (např. elektronické zabezpečení vstupu do budovy</a:t>
            </a:r>
            <a:r>
              <a:rPr lang="cs-CZ" dirty="0" smtClean="0"/>
              <a:t>)</a:t>
            </a:r>
            <a:endParaRPr lang="cs-CZ" dirty="0"/>
          </a:p>
          <a:p>
            <a:pPr>
              <a:buFont typeface="Wingdings" panose="05000000000000000000" pitchFamily="2" charset="2"/>
              <a:buChar char="Ø"/>
            </a:pPr>
            <a:r>
              <a:rPr lang="cs-CZ" dirty="0" smtClean="0"/>
              <a:t>Úpravy </a:t>
            </a:r>
            <a:r>
              <a:rPr lang="cs-CZ" dirty="0"/>
              <a:t>venkovního prostranství v areálu zařízení SŠ/VOŠ (přístupové cesty v areálu školy/školského zařízení, parkové úpravy, pořízení a obnova mobiliáře, např. lavičky) a přístřešky nevyžadující stavební </a:t>
            </a:r>
            <a:r>
              <a:rPr lang="cs-CZ" dirty="0" smtClean="0"/>
              <a:t>povolení</a:t>
            </a:r>
            <a:endParaRPr lang="cs-CZ" dirty="0"/>
          </a:p>
          <a:p>
            <a:pPr>
              <a:buFont typeface="Wingdings" panose="05000000000000000000" pitchFamily="2" charset="2"/>
              <a:buChar char="Ø"/>
            </a:pPr>
            <a:r>
              <a:rPr lang="cs-CZ" dirty="0" smtClean="0"/>
              <a:t>Zabezpečení </a:t>
            </a:r>
            <a:r>
              <a:rPr lang="cs-CZ" dirty="0"/>
              <a:t>výstavby (technický dozor investora, BOZP, autorský dozor</a:t>
            </a:r>
            <a:r>
              <a:rPr lang="cs-CZ" dirty="0" smtClean="0"/>
              <a:t>)</a:t>
            </a:r>
            <a:endParaRPr lang="cs-CZ" dirty="0"/>
          </a:p>
          <a:p>
            <a:endParaRPr lang="cs-CZ" dirty="0"/>
          </a:p>
        </p:txBody>
      </p:sp>
    </p:spTree>
    <p:extLst>
      <p:ext uri="{BB962C8B-B14F-4D97-AF65-F5344CB8AC3E}">
        <p14:creationId xmlns:p14="http://schemas.microsoft.com/office/powerpoint/2010/main" val="1587677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361459"/>
          </a:xfrm>
        </p:spPr>
        <p:txBody>
          <a:bodyPr>
            <a:normAutofit fontScale="92500" lnSpcReduction="10000"/>
          </a:bodyPr>
          <a:lstStyle/>
          <a:p>
            <a:pPr>
              <a:buFont typeface="Wingdings" panose="05000000000000000000" pitchFamily="2" charset="2"/>
              <a:buChar char="Ø"/>
            </a:pPr>
            <a:r>
              <a:rPr lang="cs-CZ" dirty="0" smtClean="0"/>
              <a:t>Projektová </a:t>
            </a:r>
            <a:r>
              <a:rPr lang="cs-CZ" dirty="0"/>
              <a:t>dokumentace stavby, </a:t>
            </a:r>
            <a:r>
              <a:rPr lang="cs-CZ" dirty="0" smtClean="0"/>
              <a:t>EIA</a:t>
            </a:r>
            <a:endParaRPr lang="cs-CZ" dirty="0"/>
          </a:p>
          <a:p>
            <a:pPr>
              <a:buFont typeface="Wingdings" panose="05000000000000000000" pitchFamily="2" charset="2"/>
              <a:buChar char="Ø"/>
            </a:pPr>
            <a:r>
              <a:rPr lang="cs-CZ" dirty="0" smtClean="0"/>
              <a:t>Pořízení </a:t>
            </a:r>
            <a:r>
              <a:rPr lang="cs-CZ" dirty="0"/>
              <a:t>služeb bezprostředně souvisejících s realizací projektu (příprava a realizace zadávacích a výběrových řízení, zpracování studie proveditelnosti</a:t>
            </a:r>
            <a:r>
              <a:rPr lang="cs-CZ" dirty="0" smtClean="0"/>
              <a:t>)</a:t>
            </a:r>
            <a:endParaRPr lang="cs-CZ" dirty="0"/>
          </a:p>
          <a:p>
            <a:pPr>
              <a:buFont typeface="Wingdings" panose="05000000000000000000" pitchFamily="2" charset="2"/>
              <a:buChar char="Ø"/>
            </a:pPr>
            <a:r>
              <a:rPr lang="cs-CZ" dirty="0" smtClean="0"/>
              <a:t>Nákup </a:t>
            </a:r>
            <a:r>
              <a:rPr lang="cs-CZ" dirty="0"/>
              <a:t>služeb, které jsou součástí pořízení dlouhodobého hmotného a nehmotného majetku, nejsou-li tyto služby součástí pořizovací ceny </a:t>
            </a:r>
            <a:r>
              <a:rPr lang="cs-CZ" dirty="0" smtClean="0"/>
              <a:t>vybavení</a:t>
            </a:r>
            <a:endParaRPr lang="cs-CZ" dirty="0"/>
          </a:p>
          <a:p>
            <a:pPr>
              <a:buFont typeface="Wingdings" panose="05000000000000000000" pitchFamily="2" charset="2"/>
              <a:buChar char="Ø"/>
            </a:pPr>
            <a:r>
              <a:rPr lang="cs-CZ" dirty="0" smtClean="0"/>
              <a:t>Povinná </a:t>
            </a:r>
            <a:r>
              <a:rPr lang="cs-CZ" dirty="0"/>
              <a:t>publicita</a:t>
            </a:r>
          </a:p>
          <a:p>
            <a:pPr>
              <a:buFont typeface="Wingdings" panose="05000000000000000000" pitchFamily="2" charset="2"/>
              <a:buChar char="Ø"/>
            </a:pPr>
            <a:r>
              <a:rPr lang="cs-CZ" dirty="0" smtClean="0"/>
              <a:t>DPH</a:t>
            </a:r>
            <a:endParaRPr lang="cs-CZ" dirty="0"/>
          </a:p>
        </p:txBody>
      </p:sp>
    </p:spTree>
    <p:extLst>
      <p:ext uri="{BB962C8B-B14F-4D97-AF65-F5344CB8AC3E}">
        <p14:creationId xmlns:p14="http://schemas.microsoft.com/office/powerpoint/2010/main" val="1126940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Důležité</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a:t>Způsobilé výdaje – nejdříve od 1. 1. </a:t>
            </a:r>
            <a:r>
              <a:rPr lang="cs-CZ" b="1" dirty="0" smtClean="0"/>
              <a:t>2014</a:t>
            </a:r>
          </a:p>
          <a:p>
            <a:pPr marL="0" indent="0">
              <a:buNone/>
            </a:pPr>
            <a:endParaRPr lang="cs-CZ" dirty="0" smtClean="0"/>
          </a:p>
          <a:p>
            <a:pPr marL="0" indent="0">
              <a:buNone/>
            </a:pPr>
            <a:r>
              <a:rPr lang="cs-CZ" b="1" dirty="0" smtClean="0"/>
              <a:t>Realizace </a:t>
            </a:r>
            <a:r>
              <a:rPr lang="cs-CZ" b="1" dirty="0"/>
              <a:t>nesmí být ukončena před vydáním </a:t>
            </a:r>
            <a:r>
              <a:rPr lang="cs-CZ" b="1" dirty="0" smtClean="0"/>
              <a:t>Rozhodnutí</a:t>
            </a:r>
          </a:p>
          <a:p>
            <a:pPr marL="0" indent="0">
              <a:buNone/>
            </a:pPr>
            <a:endParaRPr lang="cs-CZ" b="1" dirty="0" smtClean="0"/>
          </a:p>
          <a:p>
            <a:pPr marL="0" indent="0">
              <a:buNone/>
            </a:pPr>
            <a:r>
              <a:rPr lang="cs-CZ" b="1" dirty="0" smtClean="0"/>
              <a:t>Mezi povinné přílohy projektové žádosti bude navíc Vyjádření/Stanovisko Řídícího výboru ITI PMO</a:t>
            </a:r>
          </a:p>
          <a:p>
            <a:pPr marL="0" indent="0">
              <a:buNone/>
            </a:pPr>
            <a:endParaRPr lang="cs-CZ" b="1" dirty="0" smtClean="0"/>
          </a:p>
          <a:p>
            <a:pPr marL="0" indent="0">
              <a:buNone/>
            </a:pPr>
            <a:r>
              <a:rPr lang="cs-CZ" b="1" dirty="0"/>
              <a:t>Žádost o podporu </a:t>
            </a:r>
            <a:r>
              <a:rPr lang="cs-CZ" b="1" dirty="0" smtClean="0"/>
              <a:t>musí odpovídat projektovému </a:t>
            </a:r>
            <a:r>
              <a:rPr lang="cs-CZ" b="1" dirty="0"/>
              <a:t>záměru, ke kterému vydal své vyjádření Řídící výbor ITI </a:t>
            </a:r>
            <a:r>
              <a:rPr lang="cs-CZ" b="1" dirty="0" smtClean="0"/>
              <a:t>PMO</a:t>
            </a:r>
            <a:endParaRPr lang="cs-CZ" b="1" dirty="0"/>
          </a:p>
        </p:txBody>
      </p:sp>
    </p:spTree>
    <p:extLst>
      <p:ext uri="{BB962C8B-B14F-4D97-AF65-F5344CB8AC3E}">
        <p14:creationId xmlns:p14="http://schemas.microsoft.com/office/powerpoint/2010/main" val="2763878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Typový projekt</a:t>
            </a:r>
            <a:endParaRPr lang="cs-CZ" dirty="0"/>
          </a:p>
        </p:txBody>
      </p:sp>
      <p:sp>
        <p:nvSpPr>
          <p:cNvPr id="3" name="Zástupný symbol pro obsah 2"/>
          <p:cNvSpPr>
            <a:spLocks noGrp="1"/>
          </p:cNvSpPr>
          <p:nvPr>
            <p:ph idx="1"/>
          </p:nvPr>
        </p:nvSpPr>
        <p:spPr/>
        <p:txBody>
          <a:bodyPr/>
          <a:lstStyle/>
          <a:p>
            <a:pPr marL="0" indent="0">
              <a:buNone/>
            </a:pPr>
            <a:r>
              <a:rPr lang="cs-CZ" dirty="0" smtClean="0"/>
              <a:t>Přestavba půdních prostor v ZŠ na odborné učebny chemie a přírodopisu, zakoupení zařízení pro podporu výuky přírodních věd, které povedou k inovaci výuky. Provedení nezbytných stavebních úprav k zajištění bezbariérového přístupu nově zmodernizovaných učeben a zajištění připojení k internetu nových prostor.</a:t>
            </a:r>
            <a:endParaRPr lang="cs-CZ" dirty="0"/>
          </a:p>
        </p:txBody>
      </p:sp>
    </p:spTree>
    <p:extLst>
      <p:ext uri="{BB962C8B-B14F-4D97-AF65-F5344CB8AC3E}">
        <p14:creationId xmlns:p14="http://schemas.microsoft.com/office/powerpoint/2010/main" val="3119958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PROVÁZANOST S MAP</a:t>
            </a:r>
            <a:endParaRPr lang="cs-CZ" dirty="0">
              <a:solidFill>
                <a:schemeClr val="bg1"/>
              </a:solidFill>
            </a:endParaRPr>
          </a:p>
        </p:txBody>
      </p:sp>
    </p:spTree>
    <p:extLst>
      <p:ext uri="{BB962C8B-B14F-4D97-AF65-F5344CB8AC3E}">
        <p14:creationId xmlns:p14="http://schemas.microsoft.com/office/powerpoint/2010/main" val="4121635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Soulad s MAP</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Stejná podmínka jako pro individuální projekty</a:t>
            </a:r>
          </a:p>
          <a:p>
            <a:pPr lvl="0"/>
            <a:r>
              <a:rPr lang="cs-CZ" dirty="0" smtClean="0"/>
              <a:t>Projekt určený jako priorita v Místním akčním plánu </a:t>
            </a:r>
            <a:r>
              <a:rPr lang="cs-CZ" dirty="0"/>
              <a:t>nebo </a:t>
            </a:r>
            <a:r>
              <a:rPr lang="cs-CZ" dirty="0" smtClean="0"/>
              <a:t>ve Strategickém rámci, který schválí Řídící výbor MAP</a:t>
            </a:r>
          </a:p>
          <a:p>
            <a:pPr lvl="0"/>
            <a:r>
              <a:rPr lang="cs-CZ" dirty="0" smtClean="0"/>
              <a:t>Zpracovává se ve všech typech - </a:t>
            </a:r>
            <a:r>
              <a:rPr lang="cs-CZ" dirty="0" err="1" smtClean="0"/>
              <a:t>preMAP</a:t>
            </a:r>
            <a:r>
              <a:rPr lang="cs-CZ" dirty="0"/>
              <a:t>, MAP, MAP</a:t>
            </a:r>
            <a:r>
              <a:rPr lang="cs-CZ" dirty="0" smtClean="0"/>
              <a:t>+</a:t>
            </a:r>
          </a:p>
          <a:p>
            <a:pPr lvl="0"/>
            <a:r>
              <a:rPr lang="cs-CZ" dirty="0" smtClean="0"/>
              <a:t>Soulad názvů projektů v MAP a v předložených žádostech (i projektových záměrech)</a:t>
            </a:r>
          </a:p>
          <a:p>
            <a:pPr lvl="0"/>
            <a:r>
              <a:rPr lang="cs-CZ" dirty="0" smtClean="0"/>
              <a:t>Zástupce ITI je členem všech ŘV v ORP v PMO</a:t>
            </a:r>
          </a:p>
          <a:p>
            <a:pPr lvl="0"/>
            <a:r>
              <a:rPr lang="cs-CZ" dirty="0" smtClean="0"/>
              <a:t>Prozatím je požadován pouze soulad u infrastruktury ZŠ, bude však doplněn požadavek i na MŠ</a:t>
            </a:r>
            <a:endParaRPr lang="cs-CZ" dirty="0"/>
          </a:p>
          <a:p>
            <a:endParaRPr lang="cs-CZ" dirty="0"/>
          </a:p>
        </p:txBody>
      </p:sp>
    </p:spTree>
    <p:extLst>
      <p:ext uri="{BB962C8B-B14F-4D97-AF65-F5344CB8AC3E}">
        <p14:creationId xmlns:p14="http://schemas.microsoft.com/office/powerpoint/2010/main" val="741896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ABSORPČNÍ KAPACITA PROJEKTŮ</a:t>
            </a:r>
            <a:endParaRPr lang="cs-CZ" dirty="0">
              <a:solidFill>
                <a:schemeClr val="bg1"/>
              </a:solidFill>
            </a:endParaRPr>
          </a:p>
        </p:txBody>
      </p:sp>
    </p:spTree>
    <p:extLst>
      <p:ext uri="{BB962C8B-B14F-4D97-AF65-F5344CB8AC3E}">
        <p14:creationId xmlns:p14="http://schemas.microsoft.com/office/powerpoint/2010/main" val="188828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800" dirty="0" smtClean="0"/>
              <a:t>Alokace Strategie ITI</a:t>
            </a:r>
            <a:endParaRPr lang="cs-CZ" sz="48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890941019"/>
              </p:ext>
            </p:extLst>
          </p:nvPr>
        </p:nvGraphicFramePr>
        <p:xfrm>
          <a:off x="457200" y="1600200"/>
          <a:ext cx="8229600" cy="43891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cs-CZ" sz="2000" dirty="0" smtClean="0"/>
                        <a:t>OP</a:t>
                      </a:r>
                      <a:endParaRPr lang="cs-CZ" sz="2000" dirty="0"/>
                    </a:p>
                  </a:txBody>
                  <a:tcPr anchor="ctr">
                    <a:solidFill>
                      <a:srgbClr val="00AEEF"/>
                    </a:solidFill>
                  </a:tcPr>
                </a:tc>
                <a:tc>
                  <a:txBody>
                    <a:bodyPr/>
                    <a:lstStyle/>
                    <a:p>
                      <a:pPr algn="ctr"/>
                      <a:r>
                        <a:rPr lang="cs-CZ" sz="2000" dirty="0" smtClean="0"/>
                        <a:t>Vyjednaná</a:t>
                      </a:r>
                      <a:r>
                        <a:rPr lang="cs-CZ" sz="2000" baseline="0" dirty="0" smtClean="0"/>
                        <a:t> výše finanční alokace – dotační prostředky (v tis. Kč)</a:t>
                      </a:r>
                      <a:endParaRPr lang="cs-CZ" sz="2000" dirty="0"/>
                    </a:p>
                  </a:txBody>
                  <a:tcPr anchor="ctr">
                    <a:solidFill>
                      <a:srgbClr val="00AEEF"/>
                    </a:solidFill>
                  </a:tcPr>
                </a:tc>
                <a:tc>
                  <a:txBody>
                    <a:bodyPr/>
                    <a:lstStyle/>
                    <a:p>
                      <a:pPr algn="ctr"/>
                      <a:r>
                        <a:rPr lang="cs-CZ" sz="2000" dirty="0" smtClean="0"/>
                        <a:t>Specifické cíle OP</a:t>
                      </a:r>
                      <a:endParaRPr lang="cs-CZ" sz="2000" dirty="0"/>
                    </a:p>
                  </a:txBody>
                  <a:tcPr anchor="ctr">
                    <a:solidFill>
                      <a:srgbClr val="00AEEF"/>
                    </a:solidFill>
                  </a:tcPr>
                </a:tc>
                <a:tc>
                  <a:txBody>
                    <a:bodyPr/>
                    <a:lstStyle/>
                    <a:p>
                      <a:pPr algn="ctr"/>
                      <a:r>
                        <a:rPr lang="cs-CZ" sz="2000" dirty="0" smtClean="0"/>
                        <a:t>Finance dle SC </a:t>
                      </a:r>
                      <a:br>
                        <a:rPr lang="cs-CZ" sz="2000" dirty="0" smtClean="0"/>
                      </a:br>
                      <a:r>
                        <a:rPr lang="cs-CZ" sz="2000" dirty="0" smtClean="0"/>
                        <a:t>(v</a:t>
                      </a:r>
                      <a:r>
                        <a:rPr lang="cs-CZ" sz="2000" baseline="0" dirty="0" smtClean="0"/>
                        <a:t> tis. Kč)</a:t>
                      </a:r>
                      <a:endParaRPr lang="cs-CZ" sz="2000" dirty="0"/>
                    </a:p>
                  </a:txBody>
                  <a:tcPr anchor="ctr">
                    <a:solidFill>
                      <a:srgbClr val="00AEEF"/>
                    </a:solidFill>
                  </a:tcPr>
                </a:tc>
              </a:tr>
              <a:tr h="370840">
                <a:tc rowSpan="3">
                  <a:txBody>
                    <a:bodyPr/>
                    <a:lstStyle/>
                    <a:p>
                      <a:r>
                        <a:rPr lang="cs-CZ" sz="2000" dirty="0" smtClean="0"/>
                        <a:t>IROP</a:t>
                      </a:r>
                      <a:endParaRPr lang="cs-CZ" sz="2000" dirty="0"/>
                    </a:p>
                  </a:txBody>
                  <a:tcPr anchor="ctr">
                    <a:solidFill>
                      <a:srgbClr val="D1D3D4"/>
                    </a:solidFill>
                  </a:tcPr>
                </a:tc>
                <a:tc rowSpan="3">
                  <a:txBody>
                    <a:bodyPr/>
                    <a:lstStyle/>
                    <a:p>
                      <a:pPr algn="ctr"/>
                      <a:r>
                        <a:rPr lang="cs-CZ" sz="2000" dirty="0" smtClean="0"/>
                        <a:t>3</a:t>
                      </a:r>
                      <a:r>
                        <a:rPr lang="cs-CZ" sz="2000" baseline="0" dirty="0" smtClean="0"/>
                        <a:t> 997 247</a:t>
                      </a:r>
                      <a:endParaRPr lang="cs-CZ" sz="2000" dirty="0"/>
                    </a:p>
                  </a:txBody>
                  <a:tcPr anchor="ctr">
                    <a:solidFill>
                      <a:srgbClr val="D1D3D4"/>
                    </a:solidFill>
                  </a:tcPr>
                </a:tc>
                <a:tc>
                  <a:txBody>
                    <a:bodyPr/>
                    <a:lstStyle/>
                    <a:p>
                      <a:pPr algn="ctr"/>
                      <a:r>
                        <a:rPr lang="cs-CZ" sz="2000" dirty="0" smtClean="0"/>
                        <a:t>1.1</a:t>
                      </a:r>
                      <a:endParaRPr lang="cs-CZ" sz="2000" dirty="0"/>
                    </a:p>
                  </a:txBody>
                  <a:tcPr anchor="ctr">
                    <a:solidFill>
                      <a:srgbClr val="D1D3D4"/>
                    </a:solidFill>
                  </a:tcPr>
                </a:tc>
                <a:tc>
                  <a:txBody>
                    <a:bodyPr/>
                    <a:lstStyle/>
                    <a:p>
                      <a:pPr algn="ctr"/>
                      <a:r>
                        <a:rPr lang="cs-CZ" sz="2000" kern="1200" dirty="0" smtClean="0">
                          <a:solidFill>
                            <a:schemeClr val="dk1"/>
                          </a:solidFill>
                          <a:effectLst/>
                          <a:latin typeface="+mn-lt"/>
                          <a:ea typeface="+mn-ea"/>
                          <a:cs typeface="+mn-cs"/>
                        </a:rPr>
                        <a:t>1 250 000</a:t>
                      </a:r>
                      <a:endParaRPr lang="cs-CZ" sz="2000" dirty="0"/>
                    </a:p>
                  </a:txBody>
                  <a:tcPr anchor="ctr">
                    <a:solidFill>
                      <a:srgbClr val="D1D3D4"/>
                    </a:solidFill>
                  </a:tcPr>
                </a:tc>
              </a:tr>
              <a:tr h="370840">
                <a:tc vMerge="1">
                  <a:txBody>
                    <a:bodyPr/>
                    <a:lstStyle/>
                    <a:p>
                      <a:endParaRPr lang="cs-CZ" dirty="0"/>
                    </a:p>
                  </a:txBody>
                  <a:tcPr>
                    <a:solidFill>
                      <a:srgbClr val="939598"/>
                    </a:solidFill>
                  </a:tcPr>
                </a:tc>
                <a:tc vMerge="1">
                  <a:txBody>
                    <a:bodyPr/>
                    <a:lstStyle/>
                    <a:p>
                      <a:endParaRPr lang="cs-CZ" dirty="0"/>
                    </a:p>
                  </a:txBody>
                  <a:tcPr>
                    <a:solidFill>
                      <a:srgbClr val="D1D3D4"/>
                    </a:solidFill>
                  </a:tcPr>
                </a:tc>
                <a:tc>
                  <a:txBody>
                    <a:bodyPr/>
                    <a:lstStyle/>
                    <a:p>
                      <a:pPr algn="ctr"/>
                      <a:r>
                        <a:rPr lang="cs-CZ" sz="2000" dirty="0" smtClean="0"/>
                        <a:t>1.2</a:t>
                      </a:r>
                      <a:endParaRPr lang="cs-CZ" sz="2000" dirty="0"/>
                    </a:p>
                  </a:txBody>
                  <a:tcPr anchor="ctr">
                    <a:solidFill>
                      <a:srgbClr val="D1D3D4"/>
                    </a:solidFill>
                  </a:tcPr>
                </a:tc>
                <a:tc>
                  <a:txBody>
                    <a:bodyPr/>
                    <a:lstStyle/>
                    <a:p>
                      <a:pPr algn="ctr"/>
                      <a:r>
                        <a:rPr lang="cs-CZ" sz="2000" kern="1200" dirty="0" smtClean="0">
                          <a:solidFill>
                            <a:schemeClr val="dk1"/>
                          </a:solidFill>
                          <a:effectLst/>
                          <a:latin typeface="+mn-lt"/>
                          <a:ea typeface="+mn-ea"/>
                          <a:cs typeface="+mn-cs"/>
                        </a:rPr>
                        <a:t>2 021 600</a:t>
                      </a:r>
                      <a:endParaRPr lang="cs-CZ" sz="2000" dirty="0"/>
                    </a:p>
                  </a:txBody>
                  <a:tcPr anchor="ctr">
                    <a:solidFill>
                      <a:srgbClr val="D1D3D4"/>
                    </a:solidFill>
                  </a:tcPr>
                </a:tc>
              </a:tr>
              <a:tr h="370840">
                <a:tc vMerge="1">
                  <a:txBody>
                    <a:bodyPr/>
                    <a:lstStyle/>
                    <a:p>
                      <a:endParaRPr lang="cs-CZ" dirty="0"/>
                    </a:p>
                  </a:txBody>
                  <a:tcPr>
                    <a:solidFill>
                      <a:srgbClr val="939598"/>
                    </a:solidFill>
                  </a:tcPr>
                </a:tc>
                <a:tc vMerge="1">
                  <a:txBody>
                    <a:bodyPr/>
                    <a:lstStyle/>
                    <a:p>
                      <a:endParaRPr lang="cs-CZ" dirty="0"/>
                    </a:p>
                  </a:txBody>
                  <a:tcPr>
                    <a:solidFill>
                      <a:srgbClr val="D1D3D4"/>
                    </a:solidFill>
                  </a:tcPr>
                </a:tc>
                <a:tc>
                  <a:txBody>
                    <a:bodyPr/>
                    <a:lstStyle/>
                    <a:p>
                      <a:pPr algn="ctr"/>
                      <a:r>
                        <a:rPr lang="cs-CZ" sz="2000" dirty="0" smtClean="0"/>
                        <a:t>2.4</a:t>
                      </a:r>
                      <a:endParaRPr lang="cs-CZ" sz="2000" dirty="0"/>
                    </a:p>
                  </a:txBody>
                  <a:tcPr anchor="ctr">
                    <a:solidFill>
                      <a:srgbClr val="D1D3D4"/>
                    </a:solidFill>
                  </a:tcPr>
                </a:tc>
                <a:tc>
                  <a:txBody>
                    <a:bodyPr/>
                    <a:lstStyle/>
                    <a:p>
                      <a:pPr algn="ctr"/>
                      <a:r>
                        <a:rPr lang="cs-CZ" sz="2000" kern="1200" dirty="0" smtClean="0">
                          <a:solidFill>
                            <a:schemeClr val="dk1"/>
                          </a:solidFill>
                          <a:effectLst/>
                          <a:latin typeface="+mn-lt"/>
                          <a:ea typeface="+mn-ea"/>
                          <a:cs typeface="+mn-cs"/>
                        </a:rPr>
                        <a:t>725 647</a:t>
                      </a:r>
                      <a:endParaRPr lang="cs-CZ" sz="2000" dirty="0"/>
                    </a:p>
                  </a:txBody>
                  <a:tcPr anchor="ctr">
                    <a:solidFill>
                      <a:srgbClr val="D1D3D4"/>
                    </a:solidFill>
                  </a:tcPr>
                </a:tc>
              </a:tr>
              <a:tr h="370840">
                <a:tc rowSpan="2">
                  <a:txBody>
                    <a:bodyPr/>
                    <a:lstStyle/>
                    <a:p>
                      <a:r>
                        <a:rPr lang="cs-CZ" sz="2000" dirty="0" smtClean="0"/>
                        <a:t>OPŽP</a:t>
                      </a:r>
                      <a:endParaRPr lang="cs-CZ" sz="2000" dirty="0"/>
                    </a:p>
                  </a:txBody>
                  <a:tcPr anchor="ctr">
                    <a:solidFill>
                      <a:srgbClr val="939598"/>
                    </a:solidFill>
                  </a:tcPr>
                </a:tc>
                <a:tc rowSpan="2">
                  <a:txBody>
                    <a:bodyPr/>
                    <a:lstStyle/>
                    <a:p>
                      <a:pPr algn="ctr"/>
                      <a:r>
                        <a:rPr lang="cs-CZ" sz="2000" dirty="0" smtClean="0"/>
                        <a:t>150 025</a:t>
                      </a:r>
                      <a:endParaRPr lang="cs-CZ" sz="2000" dirty="0"/>
                    </a:p>
                  </a:txBody>
                  <a:tcPr anchor="ctr">
                    <a:solidFill>
                      <a:srgbClr val="939598"/>
                    </a:solidFill>
                  </a:tcPr>
                </a:tc>
                <a:tc>
                  <a:txBody>
                    <a:bodyPr/>
                    <a:lstStyle/>
                    <a:p>
                      <a:pPr algn="ctr"/>
                      <a:r>
                        <a:rPr lang="cs-CZ" sz="2000" dirty="0" smtClean="0"/>
                        <a:t>1.3</a:t>
                      </a:r>
                      <a:endParaRPr lang="cs-CZ" sz="2000" dirty="0"/>
                    </a:p>
                  </a:txBody>
                  <a:tcPr anchor="ctr">
                    <a:solidFill>
                      <a:srgbClr val="939598"/>
                    </a:solidFill>
                  </a:tcPr>
                </a:tc>
                <a:tc>
                  <a:txBody>
                    <a:bodyPr/>
                    <a:lstStyle/>
                    <a:p>
                      <a:pPr algn="ctr"/>
                      <a:r>
                        <a:rPr lang="cs-CZ" sz="2000" dirty="0" smtClean="0"/>
                        <a:t>128 775</a:t>
                      </a:r>
                      <a:endParaRPr lang="cs-CZ" sz="2000" dirty="0"/>
                    </a:p>
                  </a:txBody>
                  <a:tcPr anchor="ctr">
                    <a:solidFill>
                      <a:srgbClr val="939598"/>
                    </a:solidFill>
                  </a:tcPr>
                </a:tc>
              </a:tr>
              <a:tr h="370840">
                <a:tc vMerge="1">
                  <a:txBody>
                    <a:bodyPr/>
                    <a:lstStyle/>
                    <a:p>
                      <a:endParaRPr lang="cs-CZ" dirty="0"/>
                    </a:p>
                  </a:txBody>
                  <a:tcPr>
                    <a:solidFill>
                      <a:srgbClr val="D1D3D4"/>
                    </a:solidFill>
                  </a:tcPr>
                </a:tc>
                <a:tc vMerge="1">
                  <a:txBody>
                    <a:bodyPr/>
                    <a:lstStyle/>
                    <a:p>
                      <a:endParaRPr lang="cs-CZ" dirty="0"/>
                    </a:p>
                  </a:txBody>
                  <a:tcPr>
                    <a:solidFill>
                      <a:srgbClr val="939598"/>
                    </a:solidFill>
                  </a:tcPr>
                </a:tc>
                <a:tc>
                  <a:txBody>
                    <a:bodyPr/>
                    <a:lstStyle/>
                    <a:p>
                      <a:pPr algn="ctr"/>
                      <a:r>
                        <a:rPr lang="cs-CZ" sz="2000" dirty="0" smtClean="0"/>
                        <a:t>1.4</a:t>
                      </a:r>
                      <a:endParaRPr lang="cs-CZ" sz="2000" dirty="0"/>
                    </a:p>
                  </a:txBody>
                  <a:tcPr anchor="ctr">
                    <a:solidFill>
                      <a:srgbClr val="939598"/>
                    </a:solidFill>
                  </a:tcPr>
                </a:tc>
                <a:tc>
                  <a:txBody>
                    <a:bodyPr/>
                    <a:lstStyle/>
                    <a:p>
                      <a:pPr algn="ctr"/>
                      <a:r>
                        <a:rPr lang="cs-CZ" sz="2000" dirty="0" smtClean="0"/>
                        <a:t>21</a:t>
                      </a:r>
                      <a:r>
                        <a:rPr lang="cs-CZ" sz="2000" baseline="0" dirty="0" smtClean="0"/>
                        <a:t> 250</a:t>
                      </a:r>
                      <a:endParaRPr lang="cs-CZ" sz="2000" dirty="0"/>
                    </a:p>
                  </a:txBody>
                  <a:tcPr anchor="ctr">
                    <a:solidFill>
                      <a:srgbClr val="939598"/>
                    </a:solidFill>
                  </a:tcPr>
                </a:tc>
              </a:tr>
              <a:tr h="370840">
                <a:tc>
                  <a:txBody>
                    <a:bodyPr/>
                    <a:lstStyle/>
                    <a:p>
                      <a:r>
                        <a:rPr lang="cs-CZ" sz="2000" dirty="0" smtClean="0"/>
                        <a:t>OP PPR</a:t>
                      </a:r>
                      <a:endParaRPr lang="cs-CZ" sz="2000" dirty="0"/>
                    </a:p>
                  </a:txBody>
                  <a:tcPr anchor="ctr">
                    <a:solidFill>
                      <a:srgbClr val="D1D3D4"/>
                    </a:solidFill>
                  </a:tcPr>
                </a:tc>
                <a:tc>
                  <a:txBody>
                    <a:bodyPr/>
                    <a:lstStyle/>
                    <a:p>
                      <a:pPr algn="ctr"/>
                      <a:r>
                        <a:rPr lang="cs-CZ" sz="2000" dirty="0" smtClean="0"/>
                        <a:t>459</a:t>
                      </a:r>
                      <a:r>
                        <a:rPr lang="cs-CZ" sz="2000" baseline="0" dirty="0" smtClean="0"/>
                        <a:t> 050</a:t>
                      </a:r>
                      <a:endParaRPr lang="cs-CZ" sz="2000" dirty="0"/>
                    </a:p>
                  </a:txBody>
                  <a:tcPr anchor="ctr">
                    <a:solidFill>
                      <a:srgbClr val="D1D3D4"/>
                    </a:solidFill>
                  </a:tcPr>
                </a:tc>
                <a:tc>
                  <a:txBody>
                    <a:bodyPr/>
                    <a:lstStyle/>
                    <a:p>
                      <a:pPr algn="ctr"/>
                      <a:r>
                        <a:rPr lang="cs-CZ" sz="2000" dirty="0" smtClean="0"/>
                        <a:t>2.2</a:t>
                      </a:r>
                      <a:endParaRPr lang="cs-CZ" sz="2000" dirty="0"/>
                    </a:p>
                  </a:txBody>
                  <a:tcPr anchor="ctr">
                    <a:solidFill>
                      <a:srgbClr val="D1D3D4"/>
                    </a:solidFill>
                  </a:tcPr>
                </a:tc>
                <a:tc>
                  <a:txBody>
                    <a:bodyPr/>
                    <a:lstStyle/>
                    <a:p>
                      <a:pPr algn="ctr"/>
                      <a:r>
                        <a:rPr lang="cs-CZ" sz="2000" dirty="0" smtClean="0"/>
                        <a:t>459</a:t>
                      </a:r>
                      <a:r>
                        <a:rPr lang="cs-CZ" sz="2000" baseline="0" dirty="0" smtClean="0"/>
                        <a:t> 050</a:t>
                      </a:r>
                      <a:endParaRPr lang="cs-CZ" sz="2000" dirty="0"/>
                    </a:p>
                  </a:txBody>
                  <a:tcPr anchor="ctr">
                    <a:solidFill>
                      <a:srgbClr val="D1D3D4"/>
                    </a:solidFill>
                  </a:tcPr>
                </a:tc>
              </a:tr>
              <a:tr h="370840">
                <a:tc>
                  <a:txBody>
                    <a:bodyPr/>
                    <a:lstStyle/>
                    <a:p>
                      <a:r>
                        <a:rPr lang="cs-CZ" sz="2000" b="1" dirty="0" smtClean="0">
                          <a:solidFill>
                            <a:schemeClr val="tx1"/>
                          </a:solidFill>
                        </a:rPr>
                        <a:t>CELKEM</a:t>
                      </a:r>
                      <a:endParaRPr lang="cs-CZ" sz="2000" b="1" dirty="0">
                        <a:solidFill>
                          <a:schemeClr val="tx1"/>
                        </a:solidFill>
                      </a:endParaRPr>
                    </a:p>
                  </a:txBody>
                  <a:tcPr anchor="ctr">
                    <a:solidFill>
                      <a:srgbClr val="939598"/>
                    </a:solidFill>
                  </a:tcPr>
                </a:tc>
                <a:tc>
                  <a:txBody>
                    <a:bodyPr/>
                    <a:lstStyle/>
                    <a:p>
                      <a:pPr algn="ctr"/>
                      <a:r>
                        <a:rPr lang="cs-CZ" sz="2000" b="1" dirty="0" smtClean="0">
                          <a:solidFill>
                            <a:schemeClr val="tx1"/>
                          </a:solidFill>
                        </a:rPr>
                        <a:t>4 606 322</a:t>
                      </a:r>
                      <a:endParaRPr lang="cs-CZ" sz="2000" b="1" dirty="0">
                        <a:solidFill>
                          <a:schemeClr val="tx1"/>
                        </a:solidFill>
                      </a:endParaRPr>
                    </a:p>
                  </a:txBody>
                  <a:tcPr anchor="ctr">
                    <a:solidFill>
                      <a:srgbClr val="939598"/>
                    </a:solidFill>
                  </a:tcPr>
                </a:tc>
                <a:tc>
                  <a:txBody>
                    <a:bodyPr/>
                    <a:lstStyle/>
                    <a:p>
                      <a:pPr algn="ctr"/>
                      <a:r>
                        <a:rPr lang="cs-CZ" sz="2000" b="1" dirty="0" smtClean="0">
                          <a:solidFill>
                            <a:schemeClr val="tx1"/>
                          </a:solidFill>
                        </a:rPr>
                        <a:t>-</a:t>
                      </a:r>
                      <a:endParaRPr lang="cs-CZ" sz="2000" b="1" dirty="0">
                        <a:solidFill>
                          <a:schemeClr val="tx1"/>
                        </a:solidFill>
                      </a:endParaRPr>
                    </a:p>
                  </a:txBody>
                  <a:tcPr anchor="ctr">
                    <a:solidFill>
                      <a:srgbClr val="939598"/>
                    </a:solidFill>
                  </a:tcPr>
                </a:tc>
                <a:tc>
                  <a:txBody>
                    <a:bodyPr/>
                    <a:lstStyle/>
                    <a:p>
                      <a:pPr algn="ctr"/>
                      <a:r>
                        <a:rPr lang="cs-CZ" sz="2000" b="1" dirty="0" smtClean="0">
                          <a:solidFill>
                            <a:schemeClr val="tx1"/>
                          </a:solidFill>
                        </a:rPr>
                        <a:t>4</a:t>
                      </a:r>
                      <a:r>
                        <a:rPr lang="cs-CZ" sz="2000" b="1" baseline="0" dirty="0" smtClean="0">
                          <a:solidFill>
                            <a:schemeClr val="tx1"/>
                          </a:solidFill>
                        </a:rPr>
                        <a:t> 606 322</a:t>
                      </a:r>
                      <a:endParaRPr lang="cs-CZ" sz="2000" b="1" dirty="0">
                        <a:solidFill>
                          <a:schemeClr val="tx1"/>
                        </a:solidFill>
                      </a:endParaRPr>
                    </a:p>
                  </a:txBody>
                  <a:tcPr anchor="ctr">
                    <a:solidFill>
                      <a:srgbClr val="939598"/>
                    </a:solidFill>
                  </a:tcPr>
                </a:tc>
              </a:tr>
            </a:tbl>
          </a:graphicData>
        </a:graphic>
      </p:graphicFrame>
    </p:spTree>
    <p:extLst>
      <p:ext uri="{BB962C8B-B14F-4D97-AF65-F5344CB8AC3E}">
        <p14:creationId xmlns:p14="http://schemas.microsoft.com/office/powerpoint/2010/main" val="37742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Aktualizace absorpční kapacity</a:t>
            </a:r>
            <a:endParaRPr lang="cs-CZ" dirty="0"/>
          </a:p>
        </p:txBody>
      </p:sp>
      <p:sp>
        <p:nvSpPr>
          <p:cNvPr id="3" name="Zástupný symbol pro obsah 2"/>
          <p:cNvSpPr>
            <a:spLocks noGrp="1"/>
          </p:cNvSpPr>
          <p:nvPr>
            <p:ph idx="1"/>
          </p:nvPr>
        </p:nvSpPr>
        <p:spPr/>
        <p:txBody>
          <a:bodyPr>
            <a:normAutofit lnSpcReduction="10000"/>
          </a:bodyPr>
          <a:lstStyle/>
          <a:p>
            <a:pPr>
              <a:buFont typeface="Wingdings" panose="05000000000000000000" pitchFamily="2" charset="2"/>
              <a:buChar char="Ø"/>
            </a:pPr>
            <a:r>
              <a:rPr lang="cs-CZ" dirty="0" smtClean="0"/>
              <a:t>Ověření informací o připravovaných záměrech</a:t>
            </a:r>
          </a:p>
          <a:p>
            <a:pPr>
              <a:buFont typeface="Wingdings" panose="05000000000000000000" pitchFamily="2" charset="2"/>
              <a:buChar char="Ø"/>
            </a:pPr>
            <a:r>
              <a:rPr lang="cs-CZ" dirty="0" smtClean="0"/>
              <a:t>Ověření stavu a předpokládaného předložení žádosti</a:t>
            </a:r>
          </a:p>
          <a:p>
            <a:pPr>
              <a:buFont typeface="Wingdings" panose="05000000000000000000" pitchFamily="2" charset="2"/>
              <a:buChar char="Ø"/>
            </a:pPr>
            <a:r>
              <a:rPr lang="cs-CZ" dirty="0" smtClean="0"/>
              <a:t>Budou rozeslány zestručněné projektové záměry s požadavky na aktualizaci/doplnění potřebných údajů</a:t>
            </a:r>
          </a:p>
          <a:p>
            <a:pPr lvl="1">
              <a:buFont typeface="Wingdings" panose="05000000000000000000" pitchFamily="2" charset="2"/>
              <a:buChar char="Ø"/>
            </a:pPr>
            <a:r>
              <a:rPr lang="cs-CZ" dirty="0" smtClean="0"/>
              <a:t>Název, žadatel, místo realizace, stav připravenosti, časový harmonogram realizace, rozpočet projektu, indikátory projektu, obsah – plánované aktivity </a:t>
            </a:r>
          </a:p>
          <a:p>
            <a:pPr lvl="1"/>
            <a:endParaRPr lang="cs-CZ" dirty="0"/>
          </a:p>
        </p:txBody>
      </p:sp>
    </p:spTree>
    <p:extLst>
      <p:ext uri="{BB962C8B-B14F-4D97-AF65-F5344CB8AC3E}">
        <p14:creationId xmlns:p14="http://schemas.microsoft.com/office/powerpoint/2010/main" val="1186762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Projektový záměr</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smtClean="0"/>
              <a:t>Bude předkládán na základě výzvy nositele ITI</a:t>
            </a:r>
          </a:p>
          <a:p>
            <a:pPr>
              <a:buFont typeface="Wingdings" panose="05000000000000000000" pitchFamily="2" charset="2"/>
              <a:buChar char="Ø"/>
            </a:pPr>
            <a:r>
              <a:rPr lang="cs-CZ" dirty="0" smtClean="0"/>
              <a:t>Bude vycházet z povinných informací pro projektovou žádost</a:t>
            </a:r>
          </a:p>
          <a:p>
            <a:pPr>
              <a:buFont typeface="Wingdings" panose="05000000000000000000" pitchFamily="2" charset="2"/>
              <a:buChar char="Ø"/>
            </a:pPr>
            <a:r>
              <a:rPr lang="cs-CZ" dirty="0" smtClean="0"/>
              <a:t>K projektovému záměru se bude vyjadřovat Řídící výbor ITI PMO</a:t>
            </a:r>
          </a:p>
          <a:p>
            <a:pPr>
              <a:buFont typeface="Wingdings" panose="05000000000000000000" pitchFamily="2" charset="2"/>
              <a:buChar char="Ø"/>
            </a:pPr>
            <a:r>
              <a:rPr lang="cs-CZ" dirty="0"/>
              <a:t>Žádost o podporu musí odpovídat projektovému záměru, ke kterému vydal své vyjádření Řídící výbor ITI </a:t>
            </a:r>
            <a:r>
              <a:rPr lang="cs-CZ" dirty="0" smtClean="0"/>
              <a:t>PMO</a:t>
            </a:r>
          </a:p>
          <a:p>
            <a:endParaRPr lang="cs-CZ" dirty="0"/>
          </a:p>
        </p:txBody>
      </p:sp>
    </p:spTree>
    <p:extLst>
      <p:ext uri="{BB962C8B-B14F-4D97-AF65-F5344CB8AC3E}">
        <p14:creationId xmlns:p14="http://schemas.microsoft.com/office/powerpoint/2010/main" val="3848510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iegischova\Desktop\Projektový záměr ITI PMO do prezentace_Stránka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2085" y="0"/>
            <a:ext cx="4841915" cy="68461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riegischova\Desktop\Projektový záměr ITI PMO do prezentace_Stránka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09" y="0"/>
            <a:ext cx="4841915" cy="684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13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800" dirty="0" smtClean="0"/>
              <a:t>Další postup</a:t>
            </a:r>
            <a:endParaRPr lang="cs-CZ" sz="4800" dirty="0"/>
          </a:p>
        </p:txBody>
      </p:sp>
      <p:sp>
        <p:nvSpPr>
          <p:cNvPr id="3" name="Zástupný symbol pro obsah 2"/>
          <p:cNvSpPr>
            <a:spLocks noGrp="1"/>
          </p:cNvSpPr>
          <p:nvPr>
            <p:ph idx="1"/>
          </p:nvPr>
        </p:nvSpPr>
        <p:spPr>
          <a:xfrm>
            <a:off x="457200" y="1196752"/>
            <a:ext cx="8229600" cy="4929411"/>
          </a:xfrm>
        </p:spPr>
        <p:txBody>
          <a:bodyPr>
            <a:normAutofit fontScale="85000" lnSpcReduction="20000"/>
          </a:bodyPr>
          <a:lstStyle/>
          <a:p>
            <a:pPr>
              <a:lnSpc>
                <a:spcPct val="160000"/>
              </a:lnSpc>
              <a:buFont typeface="Wingdings" panose="05000000000000000000" pitchFamily="2" charset="2"/>
              <a:buChar char="Ø"/>
            </a:pPr>
            <a:r>
              <a:rPr lang="cs-CZ" sz="2400" b="1" dirty="0"/>
              <a:t>č</a:t>
            </a:r>
            <a:r>
              <a:rPr lang="cs-CZ" sz="2400" b="1" dirty="0" smtClean="0"/>
              <a:t>erven – srpen 2016 </a:t>
            </a:r>
            <a:r>
              <a:rPr lang="cs-CZ" sz="2400" dirty="0" smtClean="0"/>
              <a:t>budou pořádány semináře pro žadatele </a:t>
            </a:r>
          </a:p>
          <a:p>
            <a:pPr lvl="1">
              <a:lnSpc>
                <a:spcPct val="160000"/>
              </a:lnSpc>
              <a:buFont typeface="Wingdings" panose="05000000000000000000" pitchFamily="2" charset="2"/>
              <a:buChar char="Ø"/>
            </a:pPr>
            <a:r>
              <a:rPr lang="cs-CZ" sz="2000" dirty="0" smtClean="0"/>
              <a:t>13. 6. 2016 seminář pro MŠ, ZŠ a SŠ</a:t>
            </a:r>
          </a:p>
          <a:p>
            <a:pPr>
              <a:lnSpc>
                <a:spcPct val="160000"/>
              </a:lnSpc>
              <a:buFont typeface="Wingdings" panose="05000000000000000000" pitchFamily="2" charset="2"/>
              <a:buChar char="Ø"/>
            </a:pPr>
            <a:r>
              <a:rPr lang="cs-CZ" sz="2400" b="1" dirty="0"/>
              <a:t>č</a:t>
            </a:r>
            <a:r>
              <a:rPr lang="cs-CZ" sz="2400" b="1" dirty="0" smtClean="0"/>
              <a:t>erven – srpen 2016 </a:t>
            </a:r>
            <a:r>
              <a:rPr lang="cs-CZ" sz="2400" dirty="0" smtClean="0"/>
              <a:t>aktualizace absorpční kapacity projektů</a:t>
            </a:r>
          </a:p>
          <a:p>
            <a:pPr>
              <a:lnSpc>
                <a:spcPct val="160000"/>
              </a:lnSpc>
              <a:buFont typeface="Wingdings" panose="05000000000000000000" pitchFamily="2" charset="2"/>
              <a:buChar char="Ø"/>
            </a:pPr>
            <a:r>
              <a:rPr lang="cs-CZ" sz="2400" dirty="0"/>
              <a:t>u</a:t>
            </a:r>
            <a:r>
              <a:rPr lang="cs-CZ" sz="2400" dirty="0" smtClean="0"/>
              <a:t>stanovení výkonného týmu nositele ITI (pro žadatele a koordinaci aktérů v území budou ustanovení územní koordinátoři – Praha-východ a Praha-západ)</a:t>
            </a:r>
          </a:p>
          <a:p>
            <a:pPr>
              <a:lnSpc>
                <a:spcPct val="160000"/>
              </a:lnSpc>
              <a:buFont typeface="Wingdings" panose="05000000000000000000" pitchFamily="2" charset="2"/>
              <a:buChar char="Ø"/>
            </a:pPr>
            <a:r>
              <a:rPr lang="cs-CZ" sz="2400" dirty="0" smtClean="0"/>
              <a:t>důležité informace: </a:t>
            </a:r>
            <a:r>
              <a:rPr lang="cs-CZ" sz="2400" dirty="0" smtClean="0">
                <a:hlinkClick r:id="rId2"/>
              </a:rPr>
              <a:t>www.iprpraha.cz/</a:t>
            </a:r>
            <a:r>
              <a:rPr lang="cs-CZ" sz="2400" dirty="0" err="1" smtClean="0">
                <a:hlinkClick r:id="rId2"/>
              </a:rPr>
              <a:t>iti</a:t>
            </a:r>
            <a:r>
              <a:rPr lang="cs-CZ" sz="2400" dirty="0"/>
              <a:t>; </a:t>
            </a:r>
            <a:r>
              <a:rPr lang="cs-CZ" sz="2400" dirty="0">
                <a:hlinkClick r:id="rId3"/>
              </a:rPr>
              <a:t>https://rsk-sk.cz</a:t>
            </a:r>
            <a:r>
              <a:rPr lang="cs-CZ" sz="2400" dirty="0" smtClean="0">
                <a:hlinkClick r:id="rId3"/>
              </a:rPr>
              <a:t>/</a:t>
            </a:r>
            <a:r>
              <a:rPr lang="cs-CZ" sz="2400" dirty="0" smtClean="0"/>
              <a:t>; </a:t>
            </a:r>
            <a:r>
              <a:rPr lang="cs-CZ" sz="2400" dirty="0" smtClean="0">
                <a:hlinkClick r:id="rId4"/>
              </a:rPr>
              <a:t>www.kap-stredocesky.cz</a:t>
            </a:r>
            <a:r>
              <a:rPr lang="cs-CZ" sz="2400" dirty="0" smtClean="0"/>
              <a:t>  </a:t>
            </a:r>
          </a:p>
          <a:p>
            <a:pPr>
              <a:lnSpc>
                <a:spcPct val="160000"/>
              </a:lnSpc>
              <a:buFont typeface="Wingdings" panose="05000000000000000000" pitchFamily="2" charset="2"/>
              <a:buChar char="Ø"/>
            </a:pPr>
            <a:r>
              <a:rPr lang="cs-CZ" sz="2400" dirty="0" smtClean="0"/>
              <a:t>Budou vytvořeny vlastní webové stránky ITI </a:t>
            </a:r>
            <a:r>
              <a:rPr lang="cs-CZ" sz="2400" smtClean="0"/>
              <a:t>(</a:t>
            </a:r>
            <a:r>
              <a:rPr lang="cs-CZ" sz="2400" smtClean="0"/>
              <a:t>www.itipraha.eu)</a:t>
            </a:r>
            <a:endParaRPr lang="cs-CZ" sz="2400" dirty="0" smtClean="0"/>
          </a:p>
          <a:p>
            <a:pPr>
              <a:lnSpc>
                <a:spcPct val="160000"/>
              </a:lnSpc>
              <a:buFont typeface="Wingdings" panose="05000000000000000000" pitchFamily="2" charset="2"/>
              <a:buChar char="Ø"/>
            </a:pPr>
            <a:r>
              <a:rPr lang="cs-CZ" sz="2400" b="1" dirty="0" smtClean="0"/>
              <a:t>první výzvy v září/říjen 2016 </a:t>
            </a:r>
            <a:r>
              <a:rPr lang="cs-CZ" sz="2400" dirty="0" smtClean="0"/>
              <a:t>– předškolní vzdělávání</a:t>
            </a:r>
            <a:endParaRPr lang="cs-CZ" sz="2400" dirty="0"/>
          </a:p>
          <a:p>
            <a:pPr lvl="1">
              <a:lnSpc>
                <a:spcPct val="160000"/>
              </a:lnSpc>
              <a:buFont typeface="Calibri" panose="020F0502020204030204" pitchFamily="34" charset="0"/>
              <a:buChar char="→"/>
            </a:pPr>
            <a:endParaRPr lang="cs-CZ" sz="2000" dirty="0" smtClean="0"/>
          </a:p>
          <a:p>
            <a:pPr marL="0" indent="0">
              <a:buNone/>
            </a:pPr>
            <a:endParaRPr lang="cs-CZ" dirty="0"/>
          </a:p>
        </p:txBody>
      </p:sp>
    </p:spTree>
    <p:extLst>
      <p:ext uri="{BB962C8B-B14F-4D97-AF65-F5344CB8AC3E}">
        <p14:creationId xmlns:p14="http://schemas.microsoft.com/office/powerpoint/2010/main" val="2394151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Kontakty</a:t>
            </a:r>
            <a:endParaRPr lang="cs-CZ" dirty="0"/>
          </a:p>
        </p:txBody>
      </p:sp>
      <p:sp>
        <p:nvSpPr>
          <p:cNvPr id="3" name="Zástupný symbol pro obsah 2"/>
          <p:cNvSpPr>
            <a:spLocks noGrp="1"/>
          </p:cNvSpPr>
          <p:nvPr>
            <p:ph idx="1"/>
          </p:nvPr>
        </p:nvSpPr>
        <p:spPr>
          <a:xfrm>
            <a:off x="457200" y="1340768"/>
            <a:ext cx="8229600" cy="4785395"/>
          </a:xfrm>
        </p:spPr>
        <p:txBody>
          <a:bodyPr>
            <a:normAutofit fontScale="62500" lnSpcReduction="20000"/>
          </a:bodyPr>
          <a:lstStyle/>
          <a:p>
            <a:pPr>
              <a:buFont typeface="Wingdings" panose="05000000000000000000" pitchFamily="2" charset="2"/>
              <a:buChar char="Ø"/>
            </a:pPr>
            <a:r>
              <a:rPr lang="cs-CZ" dirty="0" smtClean="0"/>
              <a:t>Manažer ITI</a:t>
            </a:r>
          </a:p>
          <a:p>
            <a:pPr marL="457200" lvl="1" indent="0">
              <a:buNone/>
            </a:pPr>
            <a:r>
              <a:rPr lang="cs-CZ" dirty="0" smtClean="0"/>
              <a:t>Lenka Kriegischová</a:t>
            </a:r>
            <a:br>
              <a:rPr lang="cs-CZ" dirty="0" smtClean="0"/>
            </a:br>
            <a:r>
              <a:rPr lang="cs-CZ" dirty="0" smtClean="0">
                <a:hlinkClick r:id="rId2"/>
              </a:rPr>
              <a:t>kriegischova@ipr.praha.eu</a:t>
            </a:r>
            <a:r>
              <a:rPr lang="cs-CZ" dirty="0"/>
              <a:t/>
            </a:r>
            <a:br>
              <a:rPr lang="cs-CZ" dirty="0"/>
            </a:br>
            <a:r>
              <a:rPr lang="cs-CZ" dirty="0" smtClean="0"/>
              <a:t>+420 601 323 805</a:t>
            </a:r>
          </a:p>
          <a:p>
            <a:pPr marL="457200" lvl="1" indent="0">
              <a:buNone/>
            </a:pPr>
            <a:endParaRPr lang="cs-CZ" dirty="0" smtClean="0"/>
          </a:p>
          <a:p>
            <a:pPr>
              <a:buFont typeface="Wingdings" panose="05000000000000000000" pitchFamily="2" charset="2"/>
              <a:buChar char="Ø"/>
            </a:pPr>
            <a:r>
              <a:rPr lang="cs-CZ" dirty="0" smtClean="0"/>
              <a:t>Asistent manažer ITI</a:t>
            </a:r>
          </a:p>
          <a:p>
            <a:pPr marL="457200" lvl="1" indent="0">
              <a:buNone/>
            </a:pPr>
            <a:r>
              <a:rPr lang="cs-CZ" dirty="0" smtClean="0"/>
              <a:t>Kristina Kleinwächterová </a:t>
            </a:r>
            <a:br>
              <a:rPr lang="cs-CZ" dirty="0" smtClean="0"/>
            </a:br>
            <a:r>
              <a:rPr lang="cs-CZ" dirty="0" smtClean="0">
                <a:hlinkClick r:id="rId3"/>
              </a:rPr>
              <a:t>kleinwachterova@ipr.praha.eu</a:t>
            </a:r>
            <a:r>
              <a:rPr lang="cs-CZ" dirty="0" smtClean="0"/>
              <a:t/>
            </a:r>
            <a:br>
              <a:rPr lang="cs-CZ" dirty="0" smtClean="0"/>
            </a:br>
            <a:r>
              <a:rPr lang="cs-CZ" dirty="0" smtClean="0"/>
              <a:t>+420 737 607 807</a:t>
            </a:r>
          </a:p>
          <a:p>
            <a:pPr marL="457200" lvl="1" indent="0">
              <a:buNone/>
            </a:pPr>
            <a:endParaRPr lang="cs-CZ" dirty="0" smtClean="0"/>
          </a:p>
          <a:p>
            <a:pPr>
              <a:buFont typeface="Wingdings" panose="05000000000000000000" pitchFamily="2" charset="2"/>
              <a:buChar char="Ø"/>
            </a:pPr>
            <a:r>
              <a:rPr lang="cs-CZ" dirty="0" smtClean="0"/>
              <a:t>Územní koordinátor – oblast Praha-západ</a:t>
            </a:r>
          </a:p>
          <a:p>
            <a:pPr marL="457200" lvl="1" indent="0">
              <a:buNone/>
            </a:pPr>
            <a:r>
              <a:rPr lang="cs-CZ" dirty="0" smtClean="0"/>
              <a:t>Alexandra Šimčíková</a:t>
            </a:r>
            <a:r>
              <a:rPr lang="cs-CZ" dirty="0"/>
              <a:t/>
            </a:r>
            <a:br>
              <a:rPr lang="cs-CZ" dirty="0"/>
            </a:br>
            <a:r>
              <a:rPr lang="cs-CZ" u="sng" dirty="0" smtClean="0">
                <a:hlinkClick r:id="rId4"/>
              </a:rPr>
              <a:t>alexandra.simcikova@mepco.cz</a:t>
            </a:r>
            <a:r>
              <a:rPr lang="cs-CZ" u="sng" dirty="0" smtClean="0"/>
              <a:t/>
            </a:r>
            <a:br>
              <a:rPr lang="cs-CZ" u="sng" dirty="0" smtClean="0"/>
            </a:br>
            <a:r>
              <a:rPr lang="cs-CZ" dirty="0"/>
              <a:t>+420 731 445 </a:t>
            </a:r>
            <a:r>
              <a:rPr lang="cs-CZ" dirty="0" smtClean="0"/>
              <a:t>553</a:t>
            </a:r>
          </a:p>
          <a:p>
            <a:pPr marL="457200" lvl="1" indent="0">
              <a:buNone/>
            </a:pPr>
            <a:endParaRPr lang="cs-CZ" dirty="0" smtClean="0"/>
          </a:p>
          <a:p>
            <a:pPr>
              <a:buFont typeface="Wingdings" panose="05000000000000000000" pitchFamily="2" charset="2"/>
              <a:buChar char="Ø"/>
            </a:pPr>
            <a:r>
              <a:rPr lang="cs-CZ" dirty="0" smtClean="0"/>
              <a:t>Územní koordinátor – oblast Praha-východ</a:t>
            </a:r>
          </a:p>
          <a:p>
            <a:pPr marL="457200" lvl="1" indent="0">
              <a:buNone/>
            </a:pPr>
            <a:r>
              <a:rPr lang="cs-CZ" dirty="0" smtClean="0"/>
              <a:t>od srpna/září 2016</a:t>
            </a:r>
          </a:p>
          <a:p>
            <a:pPr marL="457200" lvl="1" indent="0">
              <a:buNone/>
            </a:pPr>
            <a:endParaRPr lang="cs-CZ" dirty="0"/>
          </a:p>
        </p:txBody>
      </p:sp>
    </p:spTree>
    <p:extLst>
      <p:ext uri="{BB962C8B-B14F-4D97-AF65-F5344CB8AC3E}">
        <p14:creationId xmlns:p14="http://schemas.microsoft.com/office/powerpoint/2010/main" val="3845471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riegischova\Desktop\2016_01_19_mapa_titul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5080001" cy="5440363"/>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679595" y="980728"/>
            <a:ext cx="7772400" cy="2088232"/>
          </a:xfrm>
        </p:spPr>
        <p:txBody>
          <a:bodyPr>
            <a:normAutofit fontScale="90000"/>
          </a:bodyPr>
          <a:lstStyle/>
          <a:p>
            <a:r>
              <a:rPr lang="cs-CZ" dirty="0" smtClean="0">
                <a:solidFill>
                  <a:schemeClr val="tx1">
                    <a:lumMod val="65000"/>
                    <a:lumOff val="35000"/>
                  </a:schemeClr>
                </a:solidFill>
              </a:rPr>
              <a:t/>
            </a:r>
            <a:br>
              <a:rPr lang="cs-CZ" dirty="0" smtClean="0">
                <a:solidFill>
                  <a:schemeClr val="tx1">
                    <a:lumMod val="65000"/>
                    <a:lumOff val="35000"/>
                  </a:schemeClr>
                </a:solidFill>
              </a:rPr>
            </a:br>
            <a:r>
              <a:rPr lang="cs-CZ" dirty="0" smtClean="0">
                <a:solidFill>
                  <a:schemeClr val="tx1">
                    <a:lumMod val="65000"/>
                    <a:lumOff val="35000"/>
                  </a:schemeClr>
                </a:solidFill>
              </a:rPr>
              <a:t/>
            </a:r>
            <a:br>
              <a:rPr lang="cs-CZ" dirty="0" smtClean="0">
                <a:solidFill>
                  <a:schemeClr val="tx1">
                    <a:lumMod val="65000"/>
                    <a:lumOff val="35000"/>
                  </a:schemeClr>
                </a:solidFill>
              </a:rPr>
            </a:br>
            <a:r>
              <a:rPr lang="cs-CZ" dirty="0" smtClean="0">
                <a:solidFill>
                  <a:schemeClr val="tx1">
                    <a:lumMod val="65000"/>
                    <a:lumOff val="35000"/>
                  </a:schemeClr>
                </a:solidFill>
              </a:rPr>
              <a:t/>
            </a:r>
            <a:br>
              <a:rPr lang="cs-CZ" dirty="0" smtClean="0">
                <a:solidFill>
                  <a:schemeClr val="tx1">
                    <a:lumMod val="65000"/>
                    <a:lumOff val="35000"/>
                  </a:schemeClr>
                </a:solidFill>
              </a:rPr>
            </a:br>
            <a:r>
              <a:rPr lang="cs-CZ" sz="2200" dirty="0" smtClean="0">
                <a:solidFill>
                  <a:schemeClr val="tx1">
                    <a:lumMod val="65000"/>
                    <a:lumOff val="35000"/>
                  </a:schemeClr>
                </a:solidFill>
              </a:rPr>
              <a:t/>
            </a:r>
            <a:br>
              <a:rPr lang="cs-CZ" sz="2200" dirty="0" smtClean="0">
                <a:solidFill>
                  <a:schemeClr val="tx1">
                    <a:lumMod val="65000"/>
                    <a:lumOff val="35000"/>
                  </a:schemeClr>
                </a:solidFill>
              </a:rPr>
            </a:br>
            <a:r>
              <a:rPr lang="cs-CZ" dirty="0">
                <a:solidFill>
                  <a:schemeClr val="tx1">
                    <a:lumMod val="65000"/>
                    <a:lumOff val="35000"/>
                  </a:schemeClr>
                </a:solidFill>
              </a:rPr>
              <a:t/>
            </a:r>
            <a:br>
              <a:rPr lang="cs-CZ" dirty="0">
                <a:solidFill>
                  <a:schemeClr val="tx1">
                    <a:lumMod val="65000"/>
                    <a:lumOff val="35000"/>
                  </a:schemeClr>
                </a:solidFill>
              </a:rPr>
            </a:br>
            <a:r>
              <a:rPr lang="cs-CZ" dirty="0" smtClean="0">
                <a:solidFill>
                  <a:schemeClr val="tx1">
                    <a:lumMod val="65000"/>
                    <a:lumOff val="35000"/>
                  </a:schemeClr>
                </a:solidFill>
              </a:rPr>
              <a:t>					</a:t>
            </a:r>
            <a:r>
              <a:rPr lang="cs-CZ" sz="5300" dirty="0" smtClean="0"/>
              <a:t>Děkuji za 					  pozornost</a:t>
            </a:r>
            <a:r>
              <a:rPr lang="cs-CZ" sz="5300" u="sng" dirty="0" smtClean="0">
                <a:solidFill>
                  <a:schemeClr val="tx1">
                    <a:lumMod val="65000"/>
                    <a:lumOff val="35000"/>
                  </a:schemeClr>
                </a:solidFill>
              </a:rPr>
              <a:t/>
            </a:r>
            <a:br>
              <a:rPr lang="cs-CZ" sz="5300" u="sng" dirty="0" smtClean="0">
                <a:solidFill>
                  <a:schemeClr val="tx1">
                    <a:lumMod val="65000"/>
                    <a:lumOff val="35000"/>
                  </a:schemeClr>
                </a:solidFill>
              </a:rPr>
            </a:br>
            <a:r>
              <a:rPr lang="cs-CZ" u="sng" dirty="0">
                <a:solidFill>
                  <a:schemeClr val="tx1">
                    <a:lumMod val="65000"/>
                    <a:lumOff val="35000"/>
                  </a:schemeClr>
                </a:solidFill>
              </a:rPr>
              <a:t/>
            </a:r>
            <a:br>
              <a:rPr lang="cs-CZ" u="sng" dirty="0">
                <a:solidFill>
                  <a:schemeClr val="tx1">
                    <a:lumMod val="65000"/>
                    <a:lumOff val="35000"/>
                  </a:schemeClr>
                </a:solidFill>
              </a:rPr>
            </a:br>
            <a:endParaRPr lang="cs-CZ" sz="2700" i="1"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65956"/>
            <a:ext cx="1787705" cy="64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735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Zacílení podpory z IROP v ITI</a:t>
            </a:r>
            <a:endParaRPr lang="cs-CZ" dirty="0"/>
          </a:p>
        </p:txBody>
      </p:sp>
      <p:pic>
        <p:nvPicPr>
          <p:cNvPr id="4" name="Picture 2" descr="C:\Users\kriegischova\Desktop\mapa vymezení_bez Pra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36446"/>
            <a:ext cx="8172400" cy="552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2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solidFill>
            <a:srgbClr val="00AEEF"/>
          </a:solidFill>
        </p:spPr>
        <p:txBody>
          <a:bodyPr/>
          <a:lstStyle/>
          <a:p>
            <a:r>
              <a:rPr lang="cs-CZ" dirty="0" smtClean="0">
                <a:solidFill>
                  <a:schemeClr val="bg1"/>
                </a:solidFill>
              </a:rPr>
              <a:t>PROCES VYHLAŠOVÁNÍ VÝZEV</a:t>
            </a:r>
            <a:endParaRPr lang="cs-CZ" dirty="0">
              <a:solidFill>
                <a:schemeClr val="bg1"/>
              </a:solidFill>
            </a:endParaRPr>
          </a:p>
        </p:txBody>
      </p:sp>
    </p:spTree>
    <p:extLst>
      <p:ext uri="{BB962C8B-B14F-4D97-AF65-F5344CB8AC3E}">
        <p14:creationId xmlns:p14="http://schemas.microsoft.com/office/powerpoint/2010/main" val="367430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86767"/>
            <a:ext cx="7772400" cy="1037977"/>
          </a:xfrm>
        </p:spPr>
        <p:txBody>
          <a:bodyPr>
            <a:normAutofit/>
          </a:bodyPr>
          <a:lstStyle/>
          <a:p>
            <a:pPr algn="l"/>
            <a:r>
              <a:rPr lang="cs-CZ" dirty="0" smtClean="0"/>
              <a:t>Vyhlašování výzev</a:t>
            </a:r>
            <a:endParaRPr lang="cs-CZ" dirty="0"/>
          </a:p>
        </p:txBody>
      </p:sp>
      <p:sp>
        <p:nvSpPr>
          <p:cNvPr id="7" name="Podnadpis 6"/>
          <p:cNvSpPr>
            <a:spLocks noGrp="1"/>
          </p:cNvSpPr>
          <p:nvPr>
            <p:ph type="subTitle" idx="1"/>
          </p:nvPr>
        </p:nvSpPr>
        <p:spPr>
          <a:xfrm>
            <a:off x="2915815" y="1052736"/>
            <a:ext cx="6112767" cy="5256584"/>
          </a:xfrm>
        </p:spPr>
        <p:txBody>
          <a:bodyPr>
            <a:normAutofit fontScale="92500" lnSpcReduction="20000"/>
          </a:bodyPr>
          <a:lstStyle/>
          <a:p>
            <a:pPr algn="l"/>
            <a:r>
              <a:rPr lang="cs-CZ" sz="1800" dirty="0" smtClean="0">
                <a:solidFill>
                  <a:schemeClr val="tx1"/>
                </a:solidFill>
              </a:rPr>
              <a:t>Výzva označena pro ITI – pro všechny aglomerace</a:t>
            </a:r>
          </a:p>
          <a:p>
            <a:pPr algn="l"/>
            <a:r>
              <a:rPr lang="cs-CZ" sz="1800" dirty="0" smtClean="0">
                <a:solidFill>
                  <a:schemeClr val="tx1"/>
                </a:solidFill>
              </a:rPr>
              <a:t>Zveřejněny specifická + obecná pravidla pro žadatele a příjemce</a:t>
            </a:r>
          </a:p>
          <a:p>
            <a:pPr algn="l"/>
            <a:r>
              <a:rPr lang="cs-CZ" sz="1800" dirty="0" smtClean="0">
                <a:solidFill>
                  <a:schemeClr val="tx1"/>
                </a:solidFill>
              </a:rPr>
              <a:t>Kritéria pro závěrečné ověření způsobilosti</a:t>
            </a:r>
          </a:p>
          <a:p>
            <a:pPr algn="l"/>
            <a:r>
              <a:rPr lang="cs-CZ" sz="1800" dirty="0" smtClean="0">
                <a:solidFill>
                  <a:schemeClr val="tx1"/>
                </a:solidFill>
              </a:rPr>
              <a:t>Povinnou přílohou vyjádření/stanovisko Řídícího výboru ITI</a:t>
            </a:r>
          </a:p>
          <a:p>
            <a:pPr algn="l"/>
            <a:r>
              <a:rPr lang="cs-CZ" sz="1800" dirty="0" smtClean="0">
                <a:solidFill>
                  <a:schemeClr val="tx1"/>
                </a:solidFill>
              </a:rPr>
              <a:t>Průběžná výzva (do roku 2023)</a:t>
            </a:r>
          </a:p>
          <a:p>
            <a:pPr algn="l"/>
            <a:endParaRPr lang="cs-CZ" sz="1800" dirty="0" smtClean="0"/>
          </a:p>
          <a:p>
            <a:pPr algn="l"/>
            <a:endParaRPr lang="cs-CZ" sz="1800" dirty="0" smtClean="0">
              <a:solidFill>
                <a:schemeClr val="tx1"/>
              </a:solidFill>
            </a:endParaRPr>
          </a:p>
          <a:p>
            <a:pPr algn="l"/>
            <a:r>
              <a:rPr lang="cs-CZ" sz="1800" dirty="0" smtClean="0">
                <a:solidFill>
                  <a:schemeClr val="tx1"/>
                </a:solidFill>
              </a:rPr>
              <a:t>Výzva pouze pro Pražskou metropolitní oblast s danou alokací</a:t>
            </a:r>
          </a:p>
          <a:p>
            <a:pPr algn="l"/>
            <a:r>
              <a:rPr lang="cs-CZ" sz="1800" dirty="0" smtClean="0">
                <a:solidFill>
                  <a:schemeClr val="tx1"/>
                </a:solidFill>
              </a:rPr>
              <a:t>Zveřejněno na úřední desce HMP + SČK + webu ITI</a:t>
            </a:r>
          </a:p>
          <a:p>
            <a:pPr algn="l"/>
            <a:r>
              <a:rPr lang="cs-CZ" sz="1800" dirty="0" smtClean="0">
                <a:solidFill>
                  <a:schemeClr val="tx1"/>
                </a:solidFill>
              </a:rPr>
              <a:t>Specifikace požadavků související se Strategií ITI</a:t>
            </a:r>
          </a:p>
          <a:p>
            <a:pPr algn="l"/>
            <a:r>
              <a:rPr lang="cs-CZ" sz="1800" dirty="0" smtClean="0">
                <a:solidFill>
                  <a:schemeClr val="tx1"/>
                </a:solidFill>
              </a:rPr>
              <a:t>Předkládání projektového záměru (datum doručení na podatelnu)</a:t>
            </a:r>
          </a:p>
          <a:p>
            <a:pPr algn="l"/>
            <a:r>
              <a:rPr lang="cs-CZ" sz="1800" dirty="0" smtClean="0">
                <a:solidFill>
                  <a:schemeClr val="tx1"/>
                </a:solidFill>
              </a:rPr>
              <a:t>Přizvání a představení pracovní skupině, posouzení Řídícím výborem ITI k získání stanoviska ŘV</a:t>
            </a:r>
            <a:endParaRPr lang="cs-CZ" sz="1800" dirty="0">
              <a:solidFill>
                <a:schemeClr val="tx1"/>
              </a:solidFill>
            </a:endParaRPr>
          </a:p>
          <a:p>
            <a:pPr algn="l"/>
            <a:endParaRPr lang="cs-CZ" sz="1800" dirty="0"/>
          </a:p>
          <a:p>
            <a:pPr algn="l"/>
            <a:endParaRPr lang="cs-CZ" sz="1800" dirty="0" smtClean="0">
              <a:solidFill>
                <a:schemeClr val="tx1"/>
              </a:solidFill>
            </a:endParaRPr>
          </a:p>
          <a:p>
            <a:pPr algn="l"/>
            <a:r>
              <a:rPr lang="cs-CZ" sz="1800" dirty="0" smtClean="0">
                <a:solidFill>
                  <a:schemeClr val="tx1"/>
                </a:solidFill>
              </a:rPr>
              <a:t>Výzva </a:t>
            </a:r>
            <a:r>
              <a:rPr lang="cs-CZ" sz="1800" dirty="0">
                <a:solidFill>
                  <a:schemeClr val="tx1"/>
                </a:solidFill>
              </a:rPr>
              <a:t>pouze pro Pražskou metropolitní </a:t>
            </a:r>
            <a:r>
              <a:rPr lang="cs-CZ" sz="1800" dirty="0" smtClean="0">
                <a:solidFill>
                  <a:schemeClr val="tx1"/>
                </a:solidFill>
              </a:rPr>
              <a:t>oblast</a:t>
            </a:r>
          </a:p>
          <a:p>
            <a:pPr algn="l"/>
            <a:r>
              <a:rPr lang="cs-CZ" sz="1800" dirty="0" smtClean="0">
                <a:solidFill>
                  <a:schemeClr val="tx1"/>
                </a:solidFill>
              </a:rPr>
              <a:t>Kritéria formálních náležitostí, obecná a specifická kritéria přijatelnosti, kritéria věcného hodnocení</a:t>
            </a:r>
            <a:endParaRPr lang="cs-CZ" sz="1800" dirty="0">
              <a:solidFill>
                <a:schemeClr val="tx1"/>
              </a:solidFill>
            </a:endParaRPr>
          </a:p>
          <a:p>
            <a:pPr algn="l"/>
            <a:r>
              <a:rPr lang="cs-CZ" sz="1800" dirty="0">
                <a:solidFill>
                  <a:schemeClr val="tx1"/>
                </a:solidFill>
              </a:rPr>
              <a:t>Předložení kompletní projektové žádosti k </a:t>
            </a:r>
            <a:r>
              <a:rPr lang="cs-CZ" sz="1800" dirty="0" smtClean="0">
                <a:solidFill>
                  <a:schemeClr val="tx1"/>
                </a:solidFill>
              </a:rPr>
              <a:t>hodnocení v ISKP 14+</a:t>
            </a:r>
            <a:endParaRPr lang="cs-CZ" sz="1800" dirty="0">
              <a:solidFill>
                <a:schemeClr val="tx1"/>
              </a:solidFill>
            </a:endParaRPr>
          </a:p>
          <a:p>
            <a:pPr algn="l"/>
            <a:r>
              <a:rPr lang="cs-CZ" sz="1800" dirty="0">
                <a:solidFill>
                  <a:schemeClr val="tx1"/>
                </a:solidFill>
              </a:rPr>
              <a:t>Povinnou přílohou vyjádření/stanovisko Řídícího výboru </a:t>
            </a:r>
            <a:r>
              <a:rPr lang="cs-CZ" sz="1800" dirty="0" smtClean="0">
                <a:solidFill>
                  <a:schemeClr val="tx1"/>
                </a:solidFill>
              </a:rPr>
              <a:t>ITI</a:t>
            </a:r>
            <a:endParaRPr lang="cs-CZ" sz="1800" dirty="0"/>
          </a:p>
        </p:txBody>
      </p:sp>
      <p:sp>
        <p:nvSpPr>
          <p:cNvPr id="4" name="Ovál 3"/>
          <p:cNvSpPr/>
          <p:nvPr/>
        </p:nvSpPr>
        <p:spPr>
          <a:xfrm>
            <a:off x="827584" y="1268760"/>
            <a:ext cx="1659951" cy="1080120"/>
          </a:xfrm>
          <a:prstGeom prst="ellips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ln>
                  <a:solidFill>
                    <a:schemeClr val="bg1"/>
                  </a:solidFill>
                </a:ln>
              </a:rPr>
              <a:t>VÝZVA ŘO PRO ITI</a:t>
            </a:r>
            <a:endParaRPr lang="cs-CZ" dirty="0">
              <a:ln>
                <a:solidFill>
                  <a:schemeClr val="bg1"/>
                </a:solidFill>
              </a:ln>
            </a:endParaRPr>
          </a:p>
        </p:txBody>
      </p:sp>
      <p:sp>
        <p:nvSpPr>
          <p:cNvPr id="5" name="Ovál 4"/>
          <p:cNvSpPr/>
          <p:nvPr/>
        </p:nvSpPr>
        <p:spPr>
          <a:xfrm>
            <a:off x="827584" y="3212976"/>
            <a:ext cx="1659951" cy="1080120"/>
          </a:xfrm>
          <a:prstGeom prst="ellips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n>
                  <a:solidFill>
                    <a:schemeClr val="bg1"/>
                  </a:solidFill>
                </a:ln>
              </a:rPr>
              <a:t>VÝZVA NOSITELE ITI</a:t>
            </a:r>
          </a:p>
        </p:txBody>
      </p:sp>
      <p:sp>
        <p:nvSpPr>
          <p:cNvPr id="6" name="Ovál 5"/>
          <p:cNvSpPr/>
          <p:nvPr/>
        </p:nvSpPr>
        <p:spPr>
          <a:xfrm>
            <a:off x="827582" y="5013176"/>
            <a:ext cx="1659951" cy="1080120"/>
          </a:xfrm>
          <a:prstGeom prst="ellips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n>
                  <a:solidFill>
                    <a:schemeClr val="bg1"/>
                  </a:solidFill>
                </a:ln>
              </a:rPr>
              <a:t>VÝZVA ZS ITI</a:t>
            </a:r>
          </a:p>
        </p:txBody>
      </p:sp>
      <p:sp>
        <p:nvSpPr>
          <p:cNvPr id="3" name="Šipka dolů 2"/>
          <p:cNvSpPr/>
          <p:nvPr/>
        </p:nvSpPr>
        <p:spPr>
          <a:xfrm>
            <a:off x="1415242" y="2492896"/>
            <a:ext cx="484632" cy="498868"/>
          </a:xfrm>
          <a:prstGeom prst="downArrow">
            <a:avLst/>
          </a:prstGeom>
          <a:solidFill>
            <a:srgbClr val="9395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Plus 8"/>
          <p:cNvSpPr/>
          <p:nvPr/>
        </p:nvSpPr>
        <p:spPr>
          <a:xfrm>
            <a:off x="1415242" y="4365104"/>
            <a:ext cx="484633" cy="504056"/>
          </a:xfrm>
          <a:prstGeom prst="mathPlus">
            <a:avLst/>
          </a:prstGeom>
          <a:solidFill>
            <a:srgbClr val="9395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5176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smtClean="0"/>
              <a:t>Proces schvalování projektů</a:t>
            </a:r>
            <a:endParaRPr lang="cs-CZ" dirty="0"/>
          </a:p>
        </p:txBody>
      </p:sp>
      <p:pic>
        <p:nvPicPr>
          <p:cNvPr id="1026" name="Picture 2" descr="C:\Users\kriegischova\Desktop\2015_11_28_tab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2886"/>
            <a:ext cx="8899471" cy="656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4640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TotalTime>
  <Words>2484</Words>
  <Application>Microsoft Office PowerPoint</Application>
  <PresentationFormat>Předvádění na obrazovce (4:3)</PresentationFormat>
  <Paragraphs>381</Paragraphs>
  <Slides>55</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55</vt:i4>
      </vt:variant>
    </vt:vector>
  </HeadingPairs>
  <TitlesOfParts>
    <vt:vector size="60" baseType="lpstr">
      <vt:lpstr>ＭＳ Ｐゴシック</vt:lpstr>
      <vt:lpstr>Arial</vt:lpstr>
      <vt:lpstr>Calibri</vt:lpstr>
      <vt:lpstr>Wingdings</vt:lpstr>
      <vt:lpstr>Motiv systému Office</vt:lpstr>
      <vt:lpstr>  Seminář ITI PMO  pro MŠ a ZŠ  </vt:lpstr>
      <vt:lpstr>Program</vt:lpstr>
      <vt:lpstr>Integrovaná strategie pro ITI PMO</vt:lpstr>
      <vt:lpstr>Hodnocení Strategie ITI</vt:lpstr>
      <vt:lpstr>Alokace Strategie ITI</vt:lpstr>
      <vt:lpstr>Zacílení podpory z IROP v ITI</vt:lpstr>
      <vt:lpstr>PROCES VYHLAŠOVÁNÍ VÝZEV</vt:lpstr>
      <vt:lpstr>Vyhlašování výzev</vt:lpstr>
      <vt:lpstr>Proces schvalování projektů</vt:lpstr>
      <vt:lpstr>Prezentace aplikace PowerPoint</vt:lpstr>
      <vt:lpstr>Harmonogram výzev ŘO IROP pro ITI</vt:lpstr>
      <vt:lpstr>Prezentace aplikace PowerPoint</vt:lpstr>
      <vt:lpstr>Upozornění</vt:lpstr>
      <vt:lpstr>Prezentace aplikace PowerPoint</vt:lpstr>
      <vt:lpstr>HODNOTÍCÍ KRITÉRIA ZS ITI</vt:lpstr>
      <vt:lpstr>Hodnotící kritéria</vt:lpstr>
      <vt:lpstr>Nastavení kritérií ZS ITI</vt:lpstr>
      <vt:lpstr>Prezentace aplikace PowerPoint</vt:lpstr>
      <vt:lpstr>Specifická kritéria přijatelnosti (ano/ne)</vt:lpstr>
      <vt:lpstr>Prezentace aplikace PowerPoint</vt:lpstr>
      <vt:lpstr>Kritéria věcného hodnocení (body)</vt:lpstr>
      <vt:lpstr>Prezentace aplikace PowerPoint</vt:lpstr>
      <vt:lpstr>PROVÁZANOST SE STRATEGIÍ ITI</vt:lpstr>
      <vt:lpstr>Alokace dle opatření a aktivit ITI</vt:lpstr>
      <vt:lpstr>Prezentace aplikace PowerPoint</vt:lpstr>
      <vt:lpstr>Finanční plán čerpání</vt:lpstr>
      <vt:lpstr>Indikátory</vt:lpstr>
      <vt:lpstr>Indikátory</vt:lpstr>
      <vt:lpstr>Definice indikátorů</vt:lpstr>
      <vt:lpstr>Prezentace aplikace PowerPoint</vt:lpstr>
      <vt:lpstr>Prezentace aplikace PowerPoint</vt:lpstr>
      <vt:lpstr>PODPOROVANÉ AKTIVITY</vt:lpstr>
      <vt:lpstr>Zúžení aktivit ve Strategii ITI</vt:lpstr>
      <vt:lpstr>Infrastruktura pro předškolní vzdělávání</vt:lpstr>
      <vt:lpstr>Hlavní podporované aktivity</vt:lpstr>
      <vt:lpstr>Vedlejší podporované aktivity</vt:lpstr>
      <vt:lpstr>Důležité</vt:lpstr>
      <vt:lpstr>Typový projekt</vt:lpstr>
      <vt:lpstr>Infrastruktura základních škol</vt:lpstr>
      <vt:lpstr>Opatření 3.2.1 Strategie ITI (ZŠ + SŠ)</vt:lpstr>
      <vt:lpstr>Infrastruktura pro SŠ a VOŠ</vt:lpstr>
      <vt:lpstr>Hlavní podporované aktivity</vt:lpstr>
      <vt:lpstr>Vedlejší podporované aktivity</vt:lpstr>
      <vt:lpstr>Prezentace aplikace PowerPoint</vt:lpstr>
      <vt:lpstr>Důležité</vt:lpstr>
      <vt:lpstr>Typový projekt</vt:lpstr>
      <vt:lpstr>PROVÁZANOST S MAP</vt:lpstr>
      <vt:lpstr>Soulad s MAP</vt:lpstr>
      <vt:lpstr>ABSORPČNÍ KAPACITA PROJEKTŮ</vt:lpstr>
      <vt:lpstr>Aktualizace absorpční kapacity</vt:lpstr>
      <vt:lpstr>Projektový záměr</vt:lpstr>
      <vt:lpstr>Prezentace aplikace PowerPoint</vt:lpstr>
      <vt:lpstr>Další postup</vt:lpstr>
      <vt:lpstr>Kontakty</vt:lpstr>
      <vt:lpstr>          Děkuji za        pozornost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Kriegischová Lenka (IPR/SSP)</dc:creator>
  <cp:lastModifiedBy>Kleinwächterová Kristína Mgr. (IPR/SSP)</cp:lastModifiedBy>
  <cp:revision>97</cp:revision>
  <dcterms:created xsi:type="dcterms:W3CDTF">2016-01-20T08:04:53Z</dcterms:created>
  <dcterms:modified xsi:type="dcterms:W3CDTF">2016-09-27T07:59:33Z</dcterms:modified>
</cp:coreProperties>
</file>